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5188"/>
  </p:normalViewPr>
  <p:slideViewPr>
    <p:cSldViewPr snapToGrid="0" snapToObjects="1">
      <p:cViewPr varScale="1">
        <p:scale>
          <a:sx n="109" d="100"/>
          <a:sy n="109" d="100"/>
        </p:scale>
        <p:origin x="68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157E-0A82-CE44-96F3-B3F82D488DE4}" type="datetimeFigureOut">
              <a:rPr lang="en-US" smtClean="0"/>
              <a:t>7/1/20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DF8E-C327-C048-897E-4A11FF82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980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157E-0A82-CE44-96F3-B3F82D488DE4}" type="datetimeFigureOut">
              <a:rPr lang="en-US" smtClean="0"/>
              <a:t>7/1/20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DF8E-C327-C048-897E-4A11FF82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63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157E-0A82-CE44-96F3-B3F82D488DE4}" type="datetimeFigureOut">
              <a:rPr lang="en-US" smtClean="0"/>
              <a:t>7/1/20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DF8E-C327-C048-897E-4A11FF82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157E-0A82-CE44-96F3-B3F82D488DE4}" type="datetimeFigureOut">
              <a:rPr lang="en-US" smtClean="0"/>
              <a:t>7/1/20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DF8E-C327-C048-897E-4A11FF82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93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157E-0A82-CE44-96F3-B3F82D488DE4}" type="datetimeFigureOut">
              <a:rPr lang="en-US" smtClean="0"/>
              <a:t>7/1/20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DF8E-C327-C048-897E-4A11FF82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941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157E-0A82-CE44-96F3-B3F82D488DE4}" type="datetimeFigureOut">
              <a:rPr lang="en-US" smtClean="0"/>
              <a:t>7/1/20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DF8E-C327-C048-897E-4A11FF82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87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157E-0A82-CE44-96F3-B3F82D488DE4}" type="datetimeFigureOut">
              <a:rPr lang="en-US" smtClean="0"/>
              <a:t>7/1/20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DF8E-C327-C048-897E-4A11FF82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953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157E-0A82-CE44-96F3-B3F82D488DE4}" type="datetimeFigureOut">
              <a:rPr lang="en-US" smtClean="0"/>
              <a:t>7/1/20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DF8E-C327-C048-897E-4A11FF82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32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157E-0A82-CE44-96F3-B3F82D488DE4}" type="datetimeFigureOut">
              <a:rPr lang="en-US" smtClean="0"/>
              <a:t>7/1/20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DF8E-C327-C048-897E-4A11FF82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957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157E-0A82-CE44-96F3-B3F82D488DE4}" type="datetimeFigureOut">
              <a:rPr lang="en-US" smtClean="0"/>
              <a:t>7/1/20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DF8E-C327-C048-897E-4A11FF82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157E-0A82-CE44-96F3-B3F82D488DE4}" type="datetimeFigureOut">
              <a:rPr lang="en-US" smtClean="0"/>
              <a:t>7/1/20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DF8E-C327-C048-897E-4A11FF82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64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B157E-0A82-CE44-96F3-B3F82D488DE4}" type="datetimeFigureOut">
              <a:rPr lang="en-US" smtClean="0"/>
              <a:t>7/1/20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FDF8E-C327-C048-897E-4A11FF82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69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24001" y="1436133"/>
            <a:ext cx="9143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MECE 3245</a:t>
            </a:r>
          </a:p>
          <a:p>
            <a:pPr algn="ctr"/>
            <a:r>
              <a:rPr lang="en-US" sz="2800" b="1" dirty="0"/>
              <a:t>Materials Science Lab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1" y="3036332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Lecture 1: Tensile and Fatigue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1" y="4648201"/>
            <a:ext cx="9143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Department of Mechanical Engineering</a:t>
            </a:r>
          </a:p>
          <a:p>
            <a:pPr algn="ctr"/>
            <a:r>
              <a:rPr lang="en-US" sz="2000" b="1" dirty="0"/>
              <a:t>University of Houston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58AFC-D52A-DE42-AA44-F3776EE3EC1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38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722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en-US" dirty="0">
                <a:ea typeface="ＭＳ Ｐゴシック" charset="-128"/>
              </a:rPr>
              <a:t>Yield Strength Determination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0722" y="2206487"/>
            <a:ext cx="3264568" cy="2484783"/>
          </a:xfrm>
        </p:spPr>
        <p:txBody>
          <a:bodyPr vert="horz" lIns="0" tIns="0" rIns="0" bIns="0" rtlCol="0">
            <a:normAutofit/>
          </a:bodyPr>
          <a:lstStyle/>
          <a:p>
            <a:r>
              <a:rPr lang="en-US" dirty="0"/>
              <a:t>Strain-offset method</a:t>
            </a:r>
          </a:p>
          <a:p>
            <a:r>
              <a:rPr lang="en-US" dirty="0"/>
              <a:t>Low-yield point (average)</a:t>
            </a:r>
          </a:p>
          <a:p>
            <a:pPr lvl="1"/>
            <a:r>
              <a:rPr lang="en-US" dirty="0"/>
              <a:t>Some steels w/ Yield-point phenomenon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D547F-3049-4B51-A8DF-0DEAFF65A198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 descr="fig_06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330" y="1736699"/>
            <a:ext cx="5141870" cy="4208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388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5202" y="0"/>
            <a:ext cx="8229600" cy="86195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Engineering Stress-Strain Curve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961" y="3744750"/>
            <a:ext cx="8448082" cy="2814275"/>
          </a:xfrm>
        </p:spPr>
        <p:txBody>
          <a:bodyPr>
            <a:noAutofit/>
          </a:bodyPr>
          <a:lstStyle/>
          <a:p>
            <a:r>
              <a:rPr lang="en-US" sz="2400" dirty="0"/>
              <a:t>Stress</a:t>
            </a:r>
          </a:p>
          <a:p>
            <a:pPr lvl="1"/>
            <a:r>
              <a:rPr lang="en-US" sz="2000" dirty="0">
                <a:effectLst/>
                <a:cs typeface="Arial" pitchFamily="34" charset="0"/>
              </a:rPr>
              <a:t>Yield stress: stress when plastic deformation begins</a:t>
            </a:r>
          </a:p>
          <a:p>
            <a:pPr lvl="1"/>
            <a:r>
              <a:rPr lang="en-US" sz="2000" dirty="0">
                <a:effectLst/>
                <a:cs typeface="Arial" pitchFamily="34" charset="0"/>
              </a:rPr>
              <a:t>Tensile stress: maximum stress in </a:t>
            </a:r>
            <a:r>
              <a:rPr lang="en-US" sz="2000" dirty="0"/>
              <a:t>stress-strain curve</a:t>
            </a:r>
          </a:p>
          <a:p>
            <a:pPr lvl="1"/>
            <a:r>
              <a:rPr lang="en-US" sz="2000" dirty="0">
                <a:effectLst/>
                <a:cs typeface="Arial" pitchFamily="34" charset="0"/>
              </a:rPr>
              <a:t>Fracture stress: stress when fracture happens</a:t>
            </a:r>
          </a:p>
          <a:p>
            <a:r>
              <a:rPr lang="en-US" sz="2400" dirty="0">
                <a:effectLst/>
                <a:cs typeface="Arial" pitchFamily="34" charset="0"/>
              </a:rPr>
              <a:t>Strain energy</a:t>
            </a:r>
          </a:p>
          <a:p>
            <a:pPr lvl="1"/>
            <a:r>
              <a:rPr lang="en-US" sz="2000" dirty="0">
                <a:effectLst/>
                <a:cs typeface="Arial" pitchFamily="34" charset="0"/>
              </a:rPr>
              <a:t>Toughness: strain energy </a:t>
            </a:r>
            <a:r>
              <a:rPr lang="en-US" sz="2000" dirty="0"/>
              <a:t>stored per unit volume up to fracture point</a:t>
            </a:r>
            <a:endParaRPr lang="en-US" sz="2000" dirty="0">
              <a:effectLst/>
              <a:cs typeface="Arial" pitchFamily="34" charset="0"/>
            </a:endParaRPr>
          </a:p>
          <a:p>
            <a:pPr lvl="1"/>
            <a:r>
              <a:rPr lang="en-US" sz="2000" dirty="0">
                <a:effectLst/>
                <a:cs typeface="Arial" pitchFamily="34" charset="0"/>
              </a:rPr>
              <a:t>Resilience:  strain energy stored per unit volume up to yielding point</a:t>
            </a:r>
          </a:p>
          <a:p>
            <a:pPr lvl="1"/>
            <a:endParaRPr lang="en-US" sz="2000" dirty="0">
              <a:effectLst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3442D6-4B66-42CA-B9AB-54446816C68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248" y="1016333"/>
            <a:ext cx="4337079" cy="2728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5034588" y="1943984"/>
            <a:ext cx="2760292" cy="25637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09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8025" y="19301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Elastic and Plastic Deformation   Toughness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6373" y="1512797"/>
            <a:ext cx="4538387" cy="2460998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  <a:latin typeface="Arial" pitchFamily="34" charset="0"/>
                <a:cs typeface="Arial" pitchFamily="34" charset="0"/>
              </a:rPr>
              <a:t>Toughness</a:t>
            </a:r>
          </a:p>
          <a:p>
            <a:pPr lvl="1"/>
            <a:r>
              <a:rPr lang="en-US" altLang="en-US" dirty="0"/>
              <a:t>Energy to break a unit volume of material</a:t>
            </a:r>
          </a:p>
          <a:p>
            <a:pPr lvl="1"/>
            <a:r>
              <a:rPr lang="en-US" altLang="en-US" dirty="0"/>
              <a:t>The area under the stress-strain curve</a:t>
            </a:r>
            <a:endParaRPr lang="en-US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3442D6-4B66-42CA-B9AB-54446816C68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196" y="1529699"/>
            <a:ext cx="4540167" cy="2461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4260285"/>
            <a:ext cx="6056209" cy="2174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5608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5535"/>
            <a:ext cx="12192000" cy="83631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Elastic and Plastic Deformation </a:t>
            </a:r>
            <a:br>
              <a:rPr lang="en-US" dirty="0"/>
            </a:br>
            <a:r>
              <a:rPr lang="en-US" dirty="0"/>
              <a:t> Ductility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908" y="1220648"/>
            <a:ext cx="8448082" cy="1101120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  <a:latin typeface="Arial" pitchFamily="34" charset="0"/>
                <a:cs typeface="Arial" pitchFamily="34" charset="0"/>
              </a:rPr>
              <a:t>Ductility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3442D6-4B66-42CA-B9AB-54446816C68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2048668" y="1956643"/>
            <a:ext cx="5029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r>
              <a:rPr lang="en-US" altLang="en-US" dirty="0"/>
              <a:t>•  Plastic tensile strain at failure:</a:t>
            </a:r>
          </a:p>
        </p:txBody>
      </p: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2048669" y="5879362"/>
            <a:ext cx="7407275" cy="852488"/>
            <a:chOff x="288" y="2864"/>
            <a:chExt cx="4666" cy="537"/>
          </a:xfrm>
        </p:grpSpPr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>
              <a:off x="288" y="2956"/>
              <a:ext cx="316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r>
                <a:rPr lang="en-US" altLang="en-US"/>
                <a:t>•  Another ductility measure:</a:t>
              </a:r>
            </a:p>
          </p:txBody>
        </p:sp>
        <p:grpSp>
          <p:nvGrpSpPr>
            <p:cNvPr id="96" name="Group 95"/>
            <p:cNvGrpSpPr>
              <a:grpSpLocks/>
            </p:cNvGrpSpPr>
            <p:nvPr/>
          </p:nvGrpSpPr>
          <p:grpSpPr bwMode="auto">
            <a:xfrm>
              <a:off x="3133" y="2864"/>
              <a:ext cx="1821" cy="537"/>
              <a:chOff x="3133" y="2864"/>
              <a:chExt cx="1821" cy="537"/>
            </a:xfrm>
          </p:grpSpPr>
          <p:sp>
            <p:nvSpPr>
              <p:cNvPr id="97" name="AutoShape 84"/>
              <p:cNvSpPr>
                <a:spLocks noChangeAspect="1" noChangeArrowheads="1" noTextEdit="1"/>
              </p:cNvSpPr>
              <p:nvPr/>
            </p:nvSpPr>
            <p:spPr bwMode="auto">
              <a:xfrm>
                <a:off x="3133" y="2874"/>
                <a:ext cx="1821" cy="527"/>
              </a:xfrm>
              <a:prstGeom prst="rect">
                <a:avLst/>
              </a:prstGeom>
              <a:solidFill>
                <a:srgbClr val="D7D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8" name="Line 86"/>
              <p:cNvSpPr>
                <a:spLocks noChangeShapeType="1"/>
              </p:cNvSpPr>
              <p:nvPr/>
            </p:nvSpPr>
            <p:spPr bwMode="auto">
              <a:xfrm>
                <a:off x="3786" y="3122"/>
                <a:ext cx="642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9" name="Rectangle 98"/>
              <p:cNvSpPr>
                <a:spLocks noChangeArrowheads="1"/>
              </p:cNvSpPr>
              <p:nvPr/>
            </p:nvSpPr>
            <p:spPr bwMode="auto">
              <a:xfrm>
                <a:off x="4608" y="3000"/>
                <a:ext cx="307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r>
                  <a:rPr lang="en-US" altLang="en-US" sz="2300">
                    <a:solidFill>
                      <a:srgbClr val="000000"/>
                    </a:solidFill>
                  </a:rPr>
                  <a:t>100</a:t>
                </a:r>
                <a:endParaRPr lang="en-US" altLang="en-US"/>
              </a:p>
            </p:txBody>
          </p:sp>
          <p:sp>
            <p:nvSpPr>
              <p:cNvPr id="100" name="Rectangle 99"/>
              <p:cNvSpPr>
                <a:spLocks noChangeArrowheads="1"/>
              </p:cNvSpPr>
              <p:nvPr/>
            </p:nvSpPr>
            <p:spPr bwMode="auto">
              <a:xfrm>
                <a:off x="4460" y="3000"/>
                <a:ext cx="9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r>
                  <a:rPr lang="en-US" altLang="en-US" sz="2300">
                    <a:solidFill>
                      <a:srgbClr val="000000"/>
                    </a:solidFill>
                  </a:rPr>
                  <a:t>x</a:t>
                </a:r>
                <a:endParaRPr lang="en-US" altLang="en-US"/>
              </a:p>
            </p:txBody>
          </p:sp>
          <p:sp>
            <p:nvSpPr>
              <p:cNvPr id="101" name="Rectangle 100"/>
              <p:cNvSpPr>
                <a:spLocks noChangeArrowheads="1"/>
              </p:cNvSpPr>
              <p:nvPr/>
            </p:nvSpPr>
            <p:spPr bwMode="auto">
              <a:xfrm>
                <a:off x="3996" y="3145"/>
                <a:ext cx="123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r>
                  <a:rPr lang="en-US" altLang="en-US" sz="2300" i="1">
                    <a:solidFill>
                      <a:srgbClr val="000000"/>
                    </a:solidFill>
                  </a:rPr>
                  <a:t>A</a:t>
                </a:r>
                <a:endParaRPr lang="en-US" altLang="en-US" i="1"/>
              </a:p>
            </p:txBody>
          </p:sp>
          <p:sp>
            <p:nvSpPr>
              <p:cNvPr id="102" name="Rectangle 101"/>
              <p:cNvSpPr>
                <a:spLocks noChangeArrowheads="1"/>
              </p:cNvSpPr>
              <p:nvPr/>
            </p:nvSpPr>
            <p:spPr bwMode="auto">
              <a:xfrm>
                <a:off x="4210" y="2882"/>
                <a:ext cx="123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r>
                  <a:rPr lang="en-US" altLang="en-US" sz="2300" i="1">
                    <a:solidFill>
                      <a:srgbClr val="000000"/>
                    </a:solidFill>
                  </a:rPr>
                  <a:t>A</a:t>
                </a:r>
                <a:endParaRPr lang="en-US" altLang="en-US" i="1"/>
              </a:p>
            </p:txBody>
          </p:sp>
          <p:sp>
            <p:nvSpPr>
              <p:cNvPr id="103" name="Rectangle 102"/>
              <p:cNvSpPr>
                <a:spLocks noChangeArrowheads="1"/>
              </p:cNvSpPr>
              <p:nvPr/>
            </p:nvSpPr>
            <p:spPr bwMode="auto">
              <a:xfrm>
                <a:off x="3801" y="2882"/>
                <a:ext cx="123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r>
                  <a:rPr lang="en-US" altLang="en-US" sz="2300" i="1">
                    <a:solidFill>
                      <a:srgbClr val="000000"/>
                    </a:solidFill>
                  </a:rPr>
                  <a:t>A</a:t>
                </a:r>
                <a:endParaRPr lang="en-US" altLang="en-US" i="1"/>
              </a:p>
            </p:txBody>
          </p:sp>
          <p:sp>
            <p:nvSpPr>
              <p:cNvPr id="104" name="Rectangle 103"/>
              <p:cNvSpPr>
                <a:spLocks noChangeArrowheads="1"/>
              </p:cNvSpPr>
              <p:nvPr/>
            </p:nvSpPr>
            <p:spPr bwMode="auto">
              <a:xfrm>
                <a:off x="3312" y="3000"/>
                <a:ext cx="256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r>
                  <a:rPr lang="en-US" altLang="en-US" sz="2300" i="1">
                    <a:solidFill>
                      <a:srgbClr val="000000"/>
                    </a:solidFill>
                  </a:rPr>
                  <a:t>RA</a:t>
                </a:r>
                <a:endParaRPr lang="en-US" altLang="en-US" i="1"/>
              </a:p>
            </p:txBody>
          </p:sp>
          <p:sp>
            <p:nvSpPr>
              <p:cNvPr id="105" name="Rectangle 104"/>
              <p:cNvSpPr>
                <a:spLocks noChangeArrowheads="1"/>
              </p:cNvSpPr>
              <p:nvPr/>
            </p:nvSpPr>
            <p:spPr bwMode="auto">
              <a:xfrm>
                <a:off x="3158" y="3000"/>
                <a:ext cx="164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r>
                  <a:rPr lang="en-US" altLang="en-US" sz="2300">
                    <a:solidFill>
                      <a:srgbClr val="000000"/>
                    </a:solidFill>
                  </a:rPr>
                  <a:t>%</a:t>
                </a:r>
                <a:endParaRPr lang="en-US" altLang="en-US"/>
              </a:p>
            </p:txBody>
          </p:sp>
          <p:sp>
            <p:nvSpPr>
              <p:cNvPr id="106" name="Rectangle 105"/>
              <p:cNvSpPr>
                <a:spLocks noChangeArrowheads="1"/>
              </p:cNvSpPr>
              <p:nvPr/>
            </p:nvSpPr>
            <p:spPr bwMode="auto">
              <a:xfrm>
                <a:off x="4139" y="3259"/>
                <a:ext cx="63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r>
                  <a:rPr lang="en-US" altLang="en-US" sz="1400" i="1">
                    <a:solidFill>
                      <a:srgbClr val="000000"/>
                    </a:solidFill>
                  </a:rPr>
                  <a:t>o</a:t>
                </a:r>
                <a:endParaRPr lang="en-US" altLang="en-US" i="1"/>
              </a:p>
            </p:txBody>
          </p:sp>
          <p:sp>
            <p:nvSpPr>
              <p:cNvPr id="107" name="Rectangle 106"/>
              <p:cNvSpPr>
                <a:spLocks noChangeArrowheads="1"/>
              </p:cNvSpPr>
              <p:nvPr/>
            </p:nvSpPr>
            <p:spPr bwMode="auto">
              <a:xfrm>
                <a:off x="4357" y="2996"/>
                <a:ext cx="31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r>
                  <a:rPr lang="en-US" altLang="en-US" sz="1400" i="1">
                    <a:solidFill>
                      <a:srgbClr val="000000"/>
                    </a:solidFill>
                  </a:rPr>
                  <a:t>f</a:t>
                </a:r>
                <a:endParaRPr lang="en-US" altLang="en-US" i="1"/>
              </a:p>
            </p:txBody>
          </p:sp>
          <p:sp>
            <p:nvSpPr>
              <p:cNvPr id="108" name="Rectangle 107"/>
              <p:cNvSpPr>
                <a:spLocks noChangeArrowheads="1"/>
              </p:cNvSpPr>
              <p:nvPr/>
            </p:nvSpPr>
            <p:spPr bwMode="auto">
              <a:xfrm>
                <a:off x="3944" y="2996"/>
                <a:ext cx="63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r>
                  <a:rPr lang="en-US" altLang="en-US" sz="1400" i="1">
                    <a:solidFill>
                      <a:srgbClr val="000000"/>
                    </a:solidFill>
                  </a:rPr>
                  <a:t>o</a:t>
                </a:r>
                <a:endParaRPr lang="en-US" altLang="en-US" i="1"/>
              </a:p>
            </p:txBody>
          </p:sp>
          <p:sp>
            <p:nvSpPr>
              <p:cNvPr id="109" name="Rectangle 108"/>
              <p:cNvSpPr>
                <a:spLocks noChangeArrowheads="1"/>
              </p:cNvSpPr>
              <p:nvPr/>
            </p:nvSpPr>
            <p:spPr bwMode="auto">
              <a:xfrm>
                <a:off x="4068" y="2864"/>
                <a:ext cx="61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r>
                  <a:rPr lang="en-US" altLang="en-US" sz="2300">
                    <a:solidFill>
                      <a:srgbClr val="000000"/>
                    </a:solidFill>
                  </a:rPr>
                  <a:t>-</a:t>
                </a:r>
                <a:endParaRPr lang="en-US" altLang="en-US"/>
              </a:p>
            </p:txBody>
          </p:sp>
          <p:sp>
            <p:nvSpPr>
              <p:cNvPr id="110" name="Rectangle 109"/>
              <p:cNvSpPr>
                <a:spLocks noChangeArrowheads="1"/>
              </p:cNvSpPr>
              <p:nvPr/>
            </p:nvSpPr>
            <p:spPr bwMode="auto">
              <a:xfrm>
                <a:off x="3632" y="2982"/>
                <a:ext cx="107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r>
                  <a:rPr lang="en-US" altLang="en-US" sz="2300">
                    <a:solidFill>
                      <a:srgbClr val="000000"/>
                    </a:solidFill>
                  </a:rPr>
                  <a:t>=</a:t>
                </a:r>
                <a:endParaRPr lang="en-US" altLang="en-US"/>
              </a:p>
            </p:txBody>
          </p:sp>
        </p:grp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7096918" y="1732807"/>
            <a:ext cx="2921000" cy="884237"/>
            <a:chOff x="3468" y="637"/>
            <a:chExt cx="1840" cy="557"/>
          </a:xfrm>
        </p:grpSpPr>
        <p:sp>
          <p:nvSpPr>
            <p:cNvPr id="82" name="AutoShape 99"/>
            <p:cNvSpPr>
              <a:spLocks noChangeAspect="1" noChangeArrowheads="1" noTextEdit="1"/>
            </p:cNvSpPr>
            <p:nvPr/>
          </p:nvSpPr>
          <p:spPr bwMode="auto">
            <a:xfrm>
              <a:off x="3468" y="647"/>
              <a:ext cx="1840" cy="547"/>
            </a:xfrm>
            <a:prstGeom prst="rect">
              <a:avLst/>
            </a:prstGeom>
            <a:solidFill>
              <a:srgbClr val="D7D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3" name="Line 101"/>
            <p:cNvSpPr>
              <a:spLocks noChangeShapeType="1"/>
            </p:cNvSpPr>
            <p:nvPr/>
          </p:nvSpPr>
          <p:spPr bwMode="auto">
            <a:xfrm>
              <a:off x="4112" y="904"/>
              <a:ext cx="58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4" name="Rectangle 83"/>
            <p:cNvSpPr>
              <a:spLocks noChangeArrowheads="1"/>
            </p:cNvSpPr>
            <p:nvPr/>
          </p:nvSpPr>
          <p:spPr bwMode="auto">
            <a:xfrm>
              <a:off x="4771" y="760"/>
              <a:ext cx="47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x 100</a:t>
              </a:r>
              <a:endParaRPr lang="en-US" altLang="en-US">
                <a:latin typeface="Times" charset="0"/>
              </a:endParaRPr>
            </a:p>
          </p:txBody>
        </p:sp>
        <p:sp>
          <p:nvSpPr>
            <p:cNvPr id="85" name="Rectangle 84"/>
            <p:cNvSpPr>
              <a:spLocks noChangeArrowheads="1"/>
            </p:cNvSpPr>
            <p:nvPr/>
          </p:nvSpPr>
          <p:spPr bwMode="auto">
            <a:xfrm>
              <a:off x="4296" y="929"/>
              <a:ext cx="10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r>
                <a:rPr lang="en-US" altLang="en-US" i="1">
                  <a:solidFill>
                    <a:srgbClr val="000000"/>
                  </a:solidFill>
                </a:rPr>
                <a:t>L</a:t>
              </a:r>
              <a:endParaRPr lang="en-US" altLang="en-US" i="1">
                <a:latin typeface="Times" charset="0"/>
              </a:endParaRPr>
            </a:p>
          </p:txBody>
        </p:sp>
        <p:sp>
          <p:nvSpPr>
            <p:cNvPr id="86" name="Rectangle 85"/>
            <p:cNvSpPr>
              <a:spLocks noChangeArrowheads="1"/>
            </p:cNvSpPr>
            <p:nvPr/>
          </p:nvSpPr>
          <p:spPr bwMode="auto">
            <a:xfrm>
              <a:off x="4478" y="656"/>
              <a:ext cx="10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r>
                <a:rPr lang="en-US" altLang="en-US" i="1">
                  <a:solidFill>
                    <a:srgbClr val="000000"/>
                  </a:solidFill>
                </a:rPr>
                <a:t>L</a:t>
              </a:r>
              <a:endParaRPr lang="en-US" altLang="en-US" i="1">
                <a:latin typeface="Times" charset="0"/>
              </a:endParaRPr>
            </a:p>
          </p:txBody>
        </p:sp>
        <p:sp>
          <p:nvSpPr>
            <p:cNvPr id="87" name="Rectangle 86"/>
            <p:cNvSpPr>
              <a:spLocks noChangeArrowheads="1"/>
            </p:cNvSpPr>
            <p:nvPr/>
          </p:nvSpPr>
          <p:spPr bwMode="auto">
            <a:xfrm>
              <a:off x="4113" y="656"/>
              <a:ext cx="10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r>
                <a:rPr lang="en-US" altLang="en-US" i="1">
                  <a:solidFill>
                    <a:srgbClr val="000000"/>
                  </a:solidFill>
                </a:rPr>
                <a:t>L</a:t>
              </a:r>
              <a:endParaRPr lang="en-US" altLang="en-US" i="1">
                <a:latin typeface="Times" charset="0"/>
              </a:endParaRPr>
            </a:p>
          </p:txBody>
        </p:sp>
        <p:sp>
          <p:nvSpPr>
            <p:cNvPr id="88" name="Rectangle 87"/>
            <p:cNvSpPr>
              <a:spLocks noChangeArrowheads="1"/>
            </p:cNvSpPr>
            <p:nvPr/>
          </p:nvSpPr>
          <p:spPr bwMode="auto">
            <a:xfrm>
              <a:off x="3654" y="778"/>
              <a:ext cx="23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r>
                <a:rPr lang="en-US" altLang="en-US" i="1">
                  <a:solidFill>
                    <a:srgbClr val="000000"/>
                  </a:solidFill>
                </a:rPr>
                <a:t>EL</a:t>
              </a:r>
              <a:endParaRPr lang="en-US" altLang="en-US" i="1">
                <a:latin typeface="Times" charset="0"/>
              </a:endParaRPr>
            </a:p>
          </p:txBody>
        </p:sp>
        <p:sp>
          <p:nvSpPr>
            <p:cNvPr id="89" name="Rectangle 88"/>
            <p:cNvSpPr>
              <a:spLocks noChangeArrowheads="1"/>
            </p:cNvSpPr>
            <p:nvPr/>
          </p:nvSpPr>
          <p:spPr bwMode="auto">
            <a:xfrm>
              <a:off x="3494" y="778"/>
              <a:ext cx="17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%</a:t>
              </a:r>
              <a:endParaRPr lang="en-US" altLang="en-US">
                <a:latin typeface="Times" charset="0"/>
              </a:endParaRPr>
            </a:p>
          </p:txBody>
        </p:sp>
        <p:sp>
          <p:nvSpPr>
            <p:cNvPr id="90" name="Rectangle 89"/>
            <p:cNvSpPr>
              <a:spLocks noChangeArrowheads="1"/>
            </p:cNvSpPr>
            <p:nvPr/>
          </p:nvSpPr>
          <p:spPr bwMode="auto">
            <a:xfrm>
              <a:off x="4420" y="1047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r>
                <a:rPr lang="en-US" altLang="en-US" sz="1400" i="1">
                  <a:solidFill>
                    <a:srgbClr val="000000"/>
                  </a:solidFill>
                </a:rPr>
                <a:t>o</a:t>
              </a:r>
              <a:endParaRPr lang="en-US" altLang="en-US" i="1">
                <a:latin typeface="Times" charset="0"/>
              </a:endParaRPr>
            </a:p>
          </p:txBody>
        </p:sp>
        <p:sp>
          <p:nvSpPr>
            <p:cNvPr id="91" name="Rectangle 90"/>
            <p:cNvSpPr>
              <a:spLocks noChangeArrowheads="1"/>
            </p:cNvSpPr>
            <p:nvPr/>
          </p:nvSpPr>
          <p:spPr bwMode="auto">
            <a:xfrm>
              <a:off x="4602" y="774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r>
                <a:rPr lang="en-US" altLang="en-US" sz="1400" i="1">
                  <a:solidFill>
                    <a:srgbClr val="000000"/>
                  </a:solidFill>
                </a:rPr>
                <a:t>o</a:t>
              </a:r>
              <a:endParaRPr lang="en-US" altLang="en-US" i="1">
                <a:latin typeface="Times" charset="0"/>
              </a:endParaRPr>
            </a:p>
          </p:txBody>
        </p:sp>
        <p:sp>
          <p:nvSpPr>
            <p:cNvPr id="92" name="Rectangle 91"/>
            <p:cNvSpPr>
              <a:spLocks noChangeArrowheads="1"/>
            </p:cNvSpPr>
            <p:nvPr/>
          </p:nvSpPr>
          <p:spPr bwMode="auto">
            <a:xfrm>
              <a:off x="4242" y="774"/>
              <a:ext cx="3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r>
                <a:rPr lang="en-US" altLang="en-US" sz="1400" i="1">
                  <a:solidFill>
                    <a:srgbClr val="000000"/>
                  </a:solidFill>
                </a:rPr>
                <a:t>f</a:t>
              </a:r>
              <a:endParaRPr lang="en-US" altLang="en-US" i="1">
                <a:latin typeface="Times" charset="0"/>
              </a:endParaRPr>
            </a:p>
          </p:txBody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4345" y="637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ymbol" charset="2"/>
                </a:rPr>
                <a:t>-</a:t>
              </a:r>
              <a:endParaRPr lang="en-US" altLang="en-US">
                <a:latin typeface="Times" charset="0"/>
              </a:endParaRPr>
            </a:p>
          </p:txBody>
        </p:sp>
        <p:sp>
          <p:nvSpPr>
            <p:cNvPr id="94" name="Rectangle 93"/>
            <p:cNvSpPr>
              <a:spLocks noChangeArrowheads="1"/>
            </p:cNvSpPr>
            <p:nvPr/>
          </p:nvSpPr>
          <p:spPr bwMode="auto">
            <a:xfrm>
              <a:off x="3953" y="759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ymbol" charset="2"/>
                </a:rPr>
                <a:t>=</a:t>
              </a:r>
              <a:endParaRPr lang="en-US" altLang="en-US">
                <a:latin typeface="Times" charset="0"/>
              </a:endParaRPr>
            </a:p>
          </p:txBody>
        </p: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7809711" y="3189320"/>
            <a:ext cx="2336801" cy="1880192"/>
            <a:chOff x="3917" y="1554"/>
            <a:chExt cx="1472" cy="1184"/>
          </a:xfrm>
        </p:grpSpPr>
        <p:grpSp>
          <p:nvGrpSpPr>
            <p:cNvPr id="55" name="Group 54"/>
            <p:cNvGrpSpPr>
              <a:grpSpLocks/>
            </p:cNvGrpSpPr>
            <p:nvPr/>
          </p:nvGrpSpPr>
          <p:grpSpPr bwMode="auto">
            <a:xfrm>
              <a:off x="5100" y="1555"/>
              <a:ext cx="184" cy="1"/>
              <a:chOff x="5072" y="1296"/>
              <a:chExt cx="184" cy="1"/>
            </a:xfrm>
          </p:grpSpPr>
          <p:sp>
            <p:nvSpPr>
              <p:cNvPr id="79" name="Line 72"/>
              <p:cNvSpPr>
                <a:spLocks noChangeShapeType="1"/>
              </p:cNvSpPr>
              <p:nvPr/>
            </p:nvSpPr>
            <p:spPr bwMode="auto">
              <a:xfrm>
                <a:off x="5072" y="1296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0" name="Line 73"/>
              <p:cNvSpPr>
                <a:spLocks noChangeShapeType="1"/>
              </p:cNvSpPr>
              <p:nvPr/>
            </p:nvSpPr>
            <p:spPr bwMode="auto">
              <a:xfrm>
                <a:off x="5152" y="1296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1" name="Line 74"/>
              <p:cNvSpPr>
                <a:spLocks noChangeShapeType="1"/>
              </p:cNvSpPr>
              <p:nvPr/>
            </p:nvSpPr>
            <p:spPr bwMode="auto">
              <a:xfrm>
                <a:off x="5232" y="1296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56" name="Group 55"/>
            <p:cNvGrpSpPr>
              <a:grpSpLocks/>
            </p:cNvGrpSpPr>
            <p:nvPr/>
          </p:nvGrpSpPr>
          <p:grpSpPr bwMode="auto">
            <a:xfrm>
              <a:off x="3917" y="1554"/>
              <a:ext cx="1472" cy="1184"/>
              <a:chOff x="3888" y="1296"/>
              <a:chExt cx="1472" cy="1184"/>
            </a:xfrm>
          </p:grpSpPr>
          <p:sp>
            <p:nvSpPr>
              <p:cNvPr id="57" name="Rectangle 56"/>
              <p:cNvSpPr>
                <a:spLocks noChangeArrowheads="1"/>
              </p:cNvSpPr>
              <p:nvPr/>
            </p:nvSpPr>
            <p:spPr bwMode="auto">
              <a:xfrm>
                <a:off x="4196" y="1412"/>
                <a:ext cx="248" cy="944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58" name="Group 57"/>
              <p:cNvGrpSpPr>
                <a:grpSpLocks/>
              </p:cNvGrpSpPr>
              <p:nvPr/>
            </p:nvGrpSpPr>
            <p:grpSpPr bwMode="auto">
              <a:xfrm>
                <a:off x="4104" y="1416"/>
                <a:ext cx="32" cy="936"/>
                <a:chOff x="4104" y="1416"/>
                <a:chExt cx="32" cy="936"/>
              </a:xfrm>
            </p:grpSpPr>
            <p:sp>
              <p:nvSpPr>
                <p:cNvPr id="76" name="Freeform 75"/>
                <p:cNvSpPr>
                  <a:spLocks/>
                </p:cNvSpPr>
                <p:nvPr/>
              </p:nvSpPr>
              <p:spPr bwMode="auto">
                <a:xfrm>
                  <a:off x="4104" y="2312"/>
                  <a:ext cx="32" cy="40"/>
                </a:xfrm>
                <a:custGeom>
                  <a:avLst/>
                  <a:gdLst>
                    <a:gd name="T0" fmla="*/ 16 w 32"/>
                    <a:gd name="T1" fmla="*/ 40 h 40"/>
                    <a:gd name="T2" fmla="*/ 0 w 32"/>
                    <a:gd name="T3" fmla="*/ 0 h 40"/>
                    <a:gd name="T4" fmla="*/ 16 w 32"/>
                    <a:gd name="T5" fmla="*/ 16 h 40"/>
                    <a:gd name="T6" fmla="*/ 32 w 32"/>
                    <a:gd name="T7" fmla="*/ 0 h 40"/>
                    <a:gd name="T8" fmla="*/ 16 w 32"/>
                    <a:gd name="T9" fmla="*/ 40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"/>
                    <a:gd name="T16" fmla="*/ 0 h 40"/>
                    <a:gd name="T17" fmla="*/ 32 w 32"/>
                    <a:gd name="T18" fmla="*/ 40 h 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" h="40">
                      <a:moveTo>
                        <a:pt x="16" y="40"/>
                      </a:moveTo>
                      <a:lnTo>
                        <a:pt x="0" y="0"/>
                      </a:lnTo>
                      <a:lnTo>
                        <a:pt x="16" y="16"/>
                      </a:lnTo>
                      <a:lnTo>
                        <a:pt x="32" y="0"/>
                      </a:lnTo>
                      <a:lnTo>
                        <a:pt x="16" y="40"/>
                      </a:lnTo>
                      <a:close/>
                    </a:path>
                  </a:pathLst>
                </a:custGeom>
                <a:solidFill>
                  <a:srgbClr val="555555"/>
                </a:solidFill>
                <a:ln w="12700">
                  <a:solidFill>
                    <a:srgbClr val="555555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77" name="Freeform 76"/>
                <p:cNvSpPr>
                  <a:spLocks/>
                </p:cNvSpPr>
                <p:nvPr/>
              </p:nvSpPr>
              <p:spPr bwMode="auto">
                <a:xfrm>
                  <a:off x="4104" y="1416"/>
                  <a:ext cx="32" cy="40"/>
                </a:xfrm>
                <a:custGeom>
                  <a:avLst/>
                  <a:gdLst>
                    <a:gd name="T0" fmla="*/ 16 w 32"/>
                    <a:gd name="T1" fmla="*/ 0 h 40"/>
                    <a:gd name="T2" fmla="*/ 32 w 32"/>
                    <a:gd name="T3" fmla="*/ 40 h 40"/>
                    <a:gd name="T4" fmla="*/ 16 w 32"/>
                    <a:gd name="T5" fmla="*/ 24 h 40"/>
                    <a:gd name="T6" fmla="*/ 0 w 32"/>
                    <a:gd name="T7" fmla="*/ 40 h 40"/>
                    <a:gd name="T8" fmla="*/ 16 w 32"/>
                    <a:gd name="T9" fmla="*/ 0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"/>
                    <a:gd name="T16" fmla="*/ 0 h 40"/>
                    <a:gd name="T17" fmla="*/ 32 w 32"/>
                    <a:gd name="T18" fmla="*/ 40 h 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" h="40">
                      <a:moveTo>
                        <a:pt x="16" y="0"/>
                      </a:moveTo>
                      <a:lnTo>
                        <a:pt x="32" y="40"/>
                      </a:lnTo>
                      <a:lnTo>
                        <a:pt x="16" y="24"/>
                      </a:lnTo>
                      <a:lnTo>
                        <a:pt x="0" y="4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555555"/>
                </a:solidFill>
                <a:ln w="12700">
                  <a:solidFill>
                    <a:srgbClr val="555555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78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4120" y="1440"/>
                  <a:ext cx="1" cy="888"/>
                </a:xfrm>
                <a:prstGeom prst="line">
                  <a:avLst/>
                </a:prstGeom>
                <a:noFill/>
                <a:ln w="12700">
                  <a:solidFill>
                    <a:srgbClr val="55555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59" name="Freeform 58"/>
              <p:cNvSpPr>
                <a:spLocks/>
              </p:cNvSpPr>
              <p:nvPr/>
            </p:nvSpPr>
            <p:spPr bwMode="auto">
              <a:xfrm>
                <a:off x="4896" y="1296"/>
                <a:ext cx="144" cy="488"/>
              </a:xfrm>
              <a:custGeom>
                <a:avLst/>
                <a:gdLst>
                  <a:gd name="T0" fmla="*/ 0 w 144"/>
                  <a:gd name="T1" fmla="*/ 488 h 488"/>
                  <a:gd name="T2" fmla="*/ 0 w 144"/>
                  <a:gd name="T3" fmla="*/ 0 h 488"/>
                  <a:gd name="T4" fmla="*/ 144 w 144"/>
                  <a:gd name="T5" fmla="*/ 0 h 488"/>
                  <a:gd name="T6" fmla="*/ 144 w 144"/>
                  <a:gd name="T7" fmla="*/ 488 h 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"/>
                  <a:gd name="T13" fmla="*/ 0 h 488"/>
                  <a:gd name="T14" fmla="*/ 144 w 144"/>
                  <a:gd name="T15" fmla="*/ 488 h 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" h="488">
                    <a:moveTo>
                      <a:pt x="0" y="488"/>
                    </a:moveTo>
                    <a:lnTo>
                      <a:pt x="0" y="0"/>
                    </a:lnTo>
                    <a:lnTo>
                      <a:pt x="144" y="0"/>
                    </a:lnTo>
                    <a:lnTo>
                      <a:pt x="144" y="488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60" name="Group 59"/>
              <p:cNvGrpSpPr>
                <a:grpSpLocks/>
              </p:cNvGrpSpPr>
              <p:nvPr/>
            </p:nvGrpSpPr>
            <p:grpSpPr bwMode="auto">
              <a:xfrm>
                <a:off x="5176" y="1296"/>
                <a:ext cx="32" cy="1184"/>
                <a:chOff x="5176" y="1296"/>
                <a:chExt cx="32" cy="1184"/>
              </a:xfrm>
            </p:grpSpPr>
            <p:sp>
              <p:nvSpPr>
                <p:cNvPr id="73" name="Freeform 72"/>
                <p:cNvSpPr>
                  <a:spLocks/>
                </p:cNvSpPr>
                <p:nvPr/>
              </p:nvSpPr>
              <p:spPr bwMode="auto">
                <a:xfrm>
                  <a:off x="5176" y="1296"/>
                  <a:ext cx="32" cy="40"/>
                </a:xfrm>
                <a:custGeom>
                  <a:avLst/>
                  <a:gdLst>
                    <a:gd name="T0" fmla="*/ 16 w 32"/>
                    <a:gd name="T1" fmla="*/ 0 h 40"/>
                    <a:gd name="T2" fmla="*/ 32 w 32"/>
                    <a:gd name="T3" fmla="*/ 40 h 40"/>
                    <a:gd name="T4" fmla="*/ 16 w 32"/>
                    <a:gd name="T5" fmla="*/ 24 h 40"/>
                    <a:gd name="T6" fmla="*/ 0 w 32"/>
                    <a:gd name="T7" fmla="*/ 40 h 40"/>
                    <a:gd name="T8" fmla="*/ 16 w 32"/>
                    <a:gd name="T9" fmla="*/ 0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"/>
                    <a:gd name="T16" fmla="*/ 0 h 40"/>
                    <a:gd name="T17" fmla="*/ 32 w 32"/>
                    <a:gd name="T18" fmla="*/ 40 h 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" h="40">
                      <a:moveTo>
                        <a:pt x="16" y="0"/>
                      </a:moveTo>
                      <a:lnTo>
                        <a:pt x="32" y="40"/>
                      </a:lnTo>
                      <a:lnTo>
                        <a:pt x="16" y="24"/>
                      </a:lnTo>
                      <a:lnTo>
                        <a:pt x="0" y="4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 w="127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74" name="Freeform 73"/>
                <p:cNvSpPr>
                  <a:spLocks/>
                </p:cNvSpPr>
                <p:nvPr/>
              </p:nvSpPr>
              <p:spPr bwMode="auto">
                <a:xfrm>
                  <a:off x="5176" y="2440"/>
                  <a:ext cx="32" cy="40"/>
                </a:xfrm>
                <a:custGeom>
                  <a:avLst/>
                  <a:gdLst>
                    <a:gd name="T0" fmla="*/ 16 w 32"/>
                    <a:gd name="T1" fmla="*/ 40 h 40"/>
                    <a:gd name="T2" fmla="*/ 0 w 32"/>
                    <a:gd name="T3" fmla="*/ 0 h 40"/>
                    <a:gd name="T4" fmla="*/ 16 w 32"/>
                    <a:gd name="T5" fmla="*/ 16 h 40"/>
                    <a:gd name="T6" fmla="*/ 32 w 32"/>
                    <a:gd name="T7" fmla="*/ 0 h 40"/>
                    <a:gd name="T8" fmla="*/ 16 w 32"/>
                    <a:gd name="T9" fmla="*/ 40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"/>
                    <a:gd name="T16" fmla="*/ 0 h 40"/>
                    <a:gd name="T17" fmla="*/ 32 w 32"/>
                    <a:gd name="T18" fmla="*/ 40 h 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" h="40">
                      <a:moveTo>
                        <a:pt x="16" y="40"/>
                      </a:moveTo>
                      <a:lnTo>
                        <a:pt x="0" y="0"/>
                      </a:lnTo>
                      <a:lnTo>
                        <a:pt x="16" y="16"/>
                      </a:lnTo>
                      <a:lnTo>
                        <a:pt x="32" y="0"/>
                      </a:lnTo>
                      <a:lnTo>
                        <a:pt x="16" y="40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 w="127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75" name="Line 68"/>
                <p:cNvSpPr>
                  <a:spLocks noChangeShapeType="1"/>
                </p:cNvSpPr>
                <p:nvPr/>
              </p:nvSpPr>
              <p:spPr bwMode="auto">
                <a:xfrm>
                  <a:off x="5192" y="1320"/>
                  <a:ext cx="1" cy="1136"/>
                </a:xfrm>
                <a:prstGeom prst="line">
                  <a:avLst/>
                </a:prstGeom>
                <a:noFill/>
                <a:ln w="12700">
                  <a:solidFill>
                    <a:srgbClr val="00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61" name="Rectangle 60"/>
              <p:cNvSpPr>
                <a:spLocks noChangeArrowheads="1"/>
              </p:cNvSpPr>
              <p:nvPr/>
            </p:nvSpPr>
            <p:spPr bwMode="auto">
              <a:xfrm>
                <a:off x="5216" y="1760"/>
                <a:ext cx="14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r>
                  <a:rPr lang="en-US" altLang="en-US" i="1">
                    <a:solidFill>
                      <a:srgbClr val="0066FF"/>
                    </a:solidFill>
                  </a:rPr>
                  <a:t>L</a:t>
                </a:r>
                <a:r>
                  <a:rPr lang="en-US" altLang="en-US" i="1" baseline="-25000">
                    <a:solidFill>
                      <a:srgbClr val="0066FF"/>
                    </a:solidFill>
                  </a:rPr>
                  <a:t>f</a:t>
                </a:r>
                <a:endParaRPr lang="en-US" altLang="en-US" i="1"/>
              </a:p>
            </p:txBody>
          </p:sp>
          <p:sp>
            <p:nvSpPr>
              <p:cNvPr id="62" name="Line 75"/>
              <p:cNvSpPr>
                <a:spLocks noChangeShapeType="1"/>
              </p:cNvSpPr>
              <p:nvPr/>
            </p:nvSpPr>
            <p:spPr bwMode="auto">
              <a:xfrm>
                <a:off x="5064" y="2472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3" name="Line 76"/>
              <p:cNvSpPr>
                <a:spLocks noChangeShapeType="1"/>
              </p:cNvSpPr>
              <p:nvPr/>
            </p:nvSpPr>
            <p:spPr bwMode="auto">
              <a:xfrm>
                <a:off x="5144" y="2472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4" name="Line 77"/>
              <p:cNvSpPr>
                <a:spLocks noChangeShapeType="1"/>
              </p:cNvSpPr>
              <p:nvPr/>
            </p:nvSpPr>
            <p:spPr bwMode="auto">
              <a:xfrm>
                <a:off x="5224" y="2472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5" name="Line 78"/>
              <p:cNvSpPr>
                <a:spLocks noChangeShapeType="1"/>
              </p:cNvSpPr>
              <p:nvPr/>
            </p:nvSpPr>
            <p:spPr bwMode="auto">
              <a:xfrm>
                <a:off x="4200" y="1880"/>
                <a:ext cx="240" cy="1"/>
              </a:xfrm>
              <a:prstGeom prst="line">
                <a:avLst/>
              </a:prstGeom>
              <a:noFill/>
              <a:ln w="38100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6" name="Rectangle 65"/>
              <p:cNvSpPr>
                <a:spLocks noChangeArrowheads="1"/>
              </p:cNvSpPr>
              <p:nvPr/>
            </p:nvSpPr>
            <p:spPr bwMode="auto">
              <a:xfrm>
                <a:off x="4227" y="1608"/>
                <a:ext cx="201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r>
                  <a:rPr lang="en-US" altLang="en-US" i="1">
                    <a:solidFill>
                      <a:srgbClr val="555555"/>
                    </a:solidFill>
                  </a:rPr>
                  <a:t>A</a:t>
                </a:r>
                <a:r>
                  <a:rPr lang="en-US" altLang="en-US" i="1" baseline="-25000">
                    <a:solidFill>
                      <a:srgbClr val="555555"/>
                    </a:solidFill>
                  </a:rPr>
                  <a:t>o</a:t>
                </a:r>
                <a:endParaRPr lang="en-US" altLang="en-US" i="1"/>
              </a:p>
            </p:txBody>
          </p:sp>
          <p:sp>
            <p:nvSpPr>
              <p:cNvPr id="67" name="Line 81"/>
              <p:cNvSpPr>
                <a:spLocks noChangeShapeType="1"/>
              </p:cNvSpPr>
              <p:nvPr/>
            </p:nvSpPr>
            <p:spPr bwMode="auto">
              <a:xfrm>
                <a:off x="4916" y="1885"/>
                <a:ext cx="80" cy="1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8" name="Rectangle 67"/>
              <p:cNvSpPr>
                <a:spLocks noChangeArrowheads="1"/>
              </p:cNvSpPr>
              <p:nvPr/>
            </p:nvSpPr>
            <p:spPr bwMode="auto">
              <a:xfrm>
                <a:off x="4656" y="1752"/>
                <a:ext cx="166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r>
                  <a:rPr lang="en-US" altLang="en-US" i="1">
                    <a:solidFill>
                      <a:srgbClr val="0066FF"/>
                    </a:solidFill>
                  </a:rPr>
                  <a:t>A</a:t>
                </a:r>
                <a:r>
                  <a:rPr lang="en-US" altLang="en-US" i="1" baseline="-25000">
                    <a:solidFill>
                      <a:srgbClr val="0066FF"/>
                    </a:solidFill>
                  </a:rPr>
                  <a:t>f</a:t>
                </a:r>
                <a:endParaRPr lang="en-US" altLang="en-US" i="1"/>
              </a:p>
            </p:txBody>
          </p:sp>
          <p:sp>
            <p:nvSpPr>
              <p:cNvPr id="69" name="Rectangle 68"/>
              <p:cNvSpPr>
                <a:spLocks noChangeArrowheads="1"/>
              </p:cNvSpPr>
              <p:nvPr/>
            </p:nvSpPr>
            <p:spPr bwMode="auto">
              <a:xfrm>
                <a:off x="3888" y="1712"/>
                <a:ext cx="18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r>
                  <a:rPr lang="en-US" altLang="en-US" i="1">
                    <a:solidFill>
                      <a:srgbClr val="555555"/>
                    </a:solidFill>
                  </a:rPr>
                  <a:t>L</a:t>
                </a:r>
                <a:r>
                  <a:rPr lang="en-US" altLang="en-US" i="1" baseline="-25000">
                    <a:solidFill>
                      <a:srgbClr val="555555"/>
                    </a:solidFill>
                  </a:rPr>
                  <a:t>o</a:t>
                </a:r>
                <a:endParaRPr lang="en-US" altLang="en-US" i="1"/>
              </a:p>
            </p:txBody>
          </p:sp>
          <p:sp>
            <p:nvSpPr>
              <p:cNvPr id="70" name="Freeform 69"/>
              <p:cNvSpPr>
                <a:spLocks/>
              </p:cNvSpPr>
              <p:nvPr/>
            </p:nvSpPr>
            <p:spPr bwMode="auto">
              <a:xfrm>
                <a:off x="4896" y="1776"/>
                <a:ext cx="144" cy="104"/>
              </a:xfrm>
              <a:custGeom>
                <a:avLst/>
                <a:gdLst>
                  <a:gd name="T0" fmla="*/ 0 w 144"/>
                  <a:gd name="T1" fmla="*/ 8 h 104"/>
                  <a:gd name="T2" fmla="*/ 0 w 144"/>
                  <a:gd name="T3" fmla="*/ 48 h 104"/>
                  <a:gd name="T4" fmla="*/ 16 w 144"/>
                  <a:gd name="T5" fmla="*/ 88 h 104"/>
                  <a:gd name="T6" fmla="*/ 24 w 144"/>
                  <a:gd name="T7" fmla="*/ 104 h 104"/>
                  <a:gd name="T8" fmla="*/ 32 w 144"/>
                  <a:gd name="T9" fmla="*/ 96 h 104"/>
                  <a:gd name="T10" fmla="*/ 32 w 144"/>
                  <a:gd name="T11" fmla="*/ 104 h 104"/>
                  <a:gd name="T12" fmla="*/ 48 w 144"/>
                  <a:gd name="T13" fmla="*/ 88 h 104"/>
                  <a:gd name="T14" fmla="*/ 56 w 144"/>
                  <a:gd name="T15" fmla="*/ 104 h 104"/>
                  <a:gd name="T16" fmla="*/ 64 w 144"/>
                  <a:gd name="T17" fmla="*/ 96 h 104"/>
                  <a:gd name="T18" fmla="*/ 72 w 144"/>
                  <a:gd name="T19" fmla="*/ 104 h 104"/>
                  <a:gd name="T20" fmla="*/ 88 w 144"/>
                  <a:gd name="T21" fmla="*/ 96 h 104"/>
                  <a:gd name="T22" fmla="*/ 96 w 144"/>
                  <a:gd name="T23" fmla="*/ 104 h 104"/>
                  <a:gd name="T24" fmla="*/ 104 w 144"/>
                  <a:gd name="T25" fmla="*/ 96 h 104"/>
                  <a:gd name="T26" fmla="*/ 112 w 144"/>
                  <a:gd name="T27" fmla="*/ 104 h 104"/>
                  <a:gd name="T28" fmla="*/ 128 w 144"/>
                  <a:gd name="T29" fmla="*/ 88 h 104"/>
                  <a:gd name="T30" fmla="*/ 136 w 144"/>
                  <a:gd name="T31" fmla="*/ 56 h 104"/>
                  <a:gd name="T32" fmla="*/ 144 w 144"/>
                  <a:gd name="T33" fmla="*/ 24 h 104"/>
                  <a:gd name="T34" fmla="*/ 144 w 144"/>
                  <a:gd name="T35" fmla="*/ 0 h 10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4"/>
                  <a:gd name="T55" fmla="*/ 0 h 104"/>
                  <a:gd name="T56" fmla="*/ 144 w 144"/>
                  <a:gd name="T57" fmla="*/ 104 h 10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4" h="104">
                    <a:moveTo>
                      <a:pt x="0" y="8"/>
                    </a:moveTo>
                    <a:lnTo>
                      <a:pt x="0" y="48"/>
                    </a:lnTo>
                    <a:lnTo>
                      <a:pt x="16" y="88"/>
                    </a:lnTo>
                    <a:lnTo>
                      <a:pt x="24" y="104"/>
                    </a:lnTo>
                    <a:lnTo>
                      <a:pt x="32" y="96"/>
                    </a:lnTo>
                    <a:lnTo>
                      <a:pt x="32" y="104"/>
                    </a:lnTo>
                    <a:lnTo>
                      <a:pt x="48" y="88"/>
                    </a:lnTo>
                    <a:lnTo>
                      <a:pt x="56" y="104"/>
                    </a:lnTo>
                    <a:lnTo>
                      <a:pt x="64" y="96"/>
                    </a:lnTo>
                    <a:lnTo>
                      <a:pt x="72" y="104"/>
                    </a:lnTo>
                    <a:lnTo>
                      <a:pt x="88" y="96"/>
                    </a:lnTo>
                    <a:lnTo>
                      <a:pt x="96" y="104"/>
                    </a:lnTo>
                    <a:lnTo>
                      <a:pt x="104" y="96"/>
                    </a:lnTo>
                    <a:lnTo>
                      <a:pt x="112" y="104"/>
                    </a:lnTo>
                    <a:lnTo>
                      <a:pt x="128" y="88"/>
                    </a:lnTo>
                    <a:lnTo>
                      <a:pt x="136" y="56"/>
                    </a:lnTo>
                    <a:lnTo>
                      <a:pt x="144" y="24"/>
                    </a:lnTo>
                    <a:lnTo>
                      <a:pt x="144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 flipV="1">
                <a:off x="4896" y="1983"/>
                <a:ext cx="144" cy="488"/>
              </a:xfrm>
              <a:custGeom>
                <a:avLst/>
                <a:gdLst>
                  <a:gd name="T0" fmla="*/ 0 w 144"/>
                  <a:gd name="T1" fmla="*/ 488 h 488"/>
                  <a:gd name="T2" fmla="*/ 0 w 144"/>
                  <a:gd name="T3" fmla="*/ 0 h 488"/>
                  <a:gd name="T4" fmla="*/ 144 w 144"/>
                  <a:gd name="T5" fmla="*/ 0 h 488"/>
                  <a:gd name="T6" fmla="*/ 144 w 144"/>
                  <a:gd name="T7" fmla="*/ 488 h 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"/>
                  <a:gd name="T13" fmla="*/ 0 h 488"/>
                  <a:gd name="T14" fmla="*/ 144 w 144"/>
                  <a:gd name="T15" fmla="*/ 488 h 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" h="488">
                    <a:moveTo>
                      <a:pt x="0" y="488"/>
                    </a:moveTo>
                    <a:lnTo>
                      <a:pt x="0" y="0"/>
                    </a:lnTo>
                    <a:lnTo>
                      <a:pt x="144" y="0"/>
                    </a:lnTo>
                    <a:lnTo>
                      <a:pt x="144" y="488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2" name="Freeform 71"/>
              <p:cNvSpPr>
                <a:spLocks/>
              </p:cNvSpPr>
              <p:nvPr/>
            </p:nvSpPr>
            <p:spPr bwMode="auto">
              <a:xfrm>
                <a:off x="4896" y="1888"/>
                <a:ext cx="144" cy="104"/>
              </a:xfrm>
              <a:custGeom>
                <a:avLst/>
                <a:gdLst>
                  <a:gd name="T0" fmla="*/ 0 w 144"/>
                  <a:gd name="T1" fmla="*/ 96 h 104"/>
                  <a:gd name="T2" fmla="*/ 0 w 144"/>
                  <a:gd name="T3" fmla="*/ 56 h 104"/>
                  <a:gd name="T4" fmla="*/ 16 w 144"/>
                  <a:gd name="T5" fmla="*/ 24 h 104"/>
                  <a:gd name="T6" fmla="*/ 24 w 144"/>
                  <a:gd name="T7" fmla="*/ 0 h 104"/>
                  <a:gd name="T8" fmla="*/ 32 w 144"/>
                  <a:gd name="T9" fmla="*/ 16 h 104"/>
                  <a:gd name="T10" fmla="*/ 40 w 144"/>
                  <a:gd name="T11" fmla="*/ 8 h 104"/>
                  <a:gd name="T12" fmla="*/ 48 w 144"/>
                  <a:gd name="T13" fmla="*/ 16 h 104"/>
                  <a:gd name="T14" fmla="*/ 56 w 144"/>
                  <a:gd name="T15" fmla="*/ 0 h 104"/>
                  <a:gd name="T16" fmla="*/ 64 w 144"/>
                  <a:gd name="T17" fmla="*/ 8 h 104"/>
                  <a:gd name="T18" fmla="*/ 80 w 144"/>
                  <a:gd name="T19" fmla="*/ 0 h 104"/>
                  <a:gd name="T20" fmla="*/ 88 w 144"/>
                  <a:gd name="T21" fmla="*/ 8 h 104"/>
                  <a:gd name="T22" fmla="*/ 96 w 144"/>
                  <a:gd name="T23" fmla="*/ 0 h 104"/>
                  <a:gd name="T24" fmla="*/ 104 w 144"/>
                  <a:gd name="T25" fmla="*/ 8 h 104"/>
                  <a:gd name="T26" fmla="*/ 112 w 144"/>
                  <a:gd name="T27" fmla="*/ 0 h 104"/>
                  <a:gd name="T28" fmla="*/ 128 w 144"/>
                  <a:gd name="T29" fmla="*/ 24 h 104"/>
                  <a:gd name="T30" fmla="*/ 136 w 144"/>
                  <a:gd name="T31" fmla="*/ 56 h 104"/>
                  <a:gd name="T32" fmla="*/ 144 w 144"/>
                  <a:gd name="T33" fmla="*/ 80 h 104"/>
                  <a:gd name="T34" fmla="*/ 144 w 144"/>
                  <a:gd name="T35" fmla="*/ 104 h 10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4"/>
                  <a:gd name="T55" fmla="*/ 0 h 104"/>
                  <a:gd name="T56" fmla="*/ 144 w 144"/>
                  <a:gd name="T57" fmla="*/ 104 h 10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4" h="104">
                    <a:moveTo>
                      <a:pt x="0" y="96"/>
                    </a:moveTo>
                    <a:lnTo>
                      <a:pt x="0" y="56"/>
                    </a:lnTo>
                    <a:lnTo>
                      <a:pt x="16" y="24"/>
                    </a:lnTo>
                    <a:lnTo>
                      <a:pt x="24" y="0"/>
                    </a:lnTo>
                    <a:lnTo>
                      <a:pt x="32" y="16"/>
                    </a:lnTo>
                    <a:lnTo>
                      <a:pt x="40" y="8"/>
                    </a:lnTo>
                    <a:lnTo>
                      <a:pt x="48" y="16"/>
                    </a:lnTo>
                    <a:lnTo>
                      <a:pt x="56" y="0"/>
                    </a:lnTo>
                    <a:lnTo>
                      <a:pt x="64" y="8"/>
                    </a:lnTo>
                    <a:lnTo>
                      <a:pt x="80" y="0"/>
                    </a:lnTo>
                    <a:lnTo>
                      <a:pt x="88" y="8"/>
                    </a:lnTo>
                    <a:lnTo>
                      <a:pt x="96" y="0"/>
                    </a:lnTo>
                    <a:lnTo>
                      <a:pt x="104" y="8"/>
                    </a:lnTo>
                    <a:lnTo>
                      <a:pt x="112" y="0"/>
                    </a:lnTo>
                    <a:lnTo>
                      <a:pt x="128" y="24"/>
                    </a:lnTo>
                    <a:lnTo>
                      <a:pt x="136" y="56"/>
                    </a:lnTo>
                    <a:lnTo>
                      <a:pt x="144" y="80"/>
                    </a:lnTo>
                    <a:lnTo>
                      <a:pt x="144" y="104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2505868" y="2696420"/>
            <a:ext cx="5635626" cy="2751139"/>
            <a:chOff x="576" y="1244"/>
            <a:chExt cx="3550" cy="1733"/>
          </a:xfrm>
        </p:grpSpPr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1952" y="2764"/>
              <a:ext cx="217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r>
                <a:rPr lang="en-US" altLang="en-US" sz="2200">
                  <a:solidFill>
                    <a:srgbClr val="444444"/>
                  </a:solidFill>
                </a:rPr>
                <a:t>Engineering tensile strain, </a:t>
              </a:r>
              <a:r>
                <a:rPr lang="en-US" altLang="en-US" sz="2200">
                  <a:solidFill>
                    <a:srgbClr val="444444"/>
                  </a:solidFill>
                  <a:latin typeface="Symbol" charset="2"/>
                </a:rPr>
                <a:t>e</a:t>
              </a:r>
              <a:endParaRPr lang="en-US" altLang="en-US"/>
            </a:p>
          </p:txBody>
        </p:sp>
        <p:grpSp>
          <p:nvGrpSpPr>
            <p:cNvPr id="38" name="Group 37"/>
            <p:cNvGrpSpPr>
              <a:grpSpLocks/>
            </p:cNvGrpSpPr>
            <p:nvPr/>
          </p:nvGrpSpPr>
          <p:grpSpPr bwMode="auto">
            <a:xfrm>
              <a:off x="1584" y="1308"/>
              <a:ext cx="80" cy="1440"/>
              <a:chOff x="1584" y="1168"/>
              <a:chExt cx="80" cy="1440"/>
            </a:xfrm>
          </p:grpSpPr>
          <p:sp>
            <p:nvSpPr>
              <p:cNvPr id="53" name="Freeform 52"/>
              <p:cNvSpPr>
                <a:spLocks/>
              </p:cNvSpPr>
              <p:nvPr/>
            </p:nvSpPr>
            <p:spPr bwMode="auto">
              <a:xfrm>
                <a:off x="1584" y="1168"/>
                <a:ext cx="80" cy="88"/>
              </a:xfrm>
              <a:custGeom>
                <a:avLst/>
                <a:gdLst>
                  <a:gd name="T0" fmla="*/ 40 w 80"/>
                  <a:gd name="T1" fmla="*/ 0 h 88"/>
                  <a:gd name="T2" fmla="*/ 80 w 80"/>
                  <a:gd name="T3" fmla="*/ 88 h 88"/>
                  <a:gd name="T4" fmla="*/ 40 w 80"/>
                  <a:gd name="T5" fmla="*/ 56 h 88"/>
                  <a:gd name="T6" fmla="*/ 0 w 80"/>
                  <a:gd name="T7" fmla="*/ 88 h 88"/>
                  <a:gd name="T8" fmla="*/ 40 w 80"/>
                  <a:gd name="T9" fmla="*/ 0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88"/>
                  <a:gd name="T17" fmla="*/ 80 w 80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88">
                    <a:moveTo>
                      <a:pt x="40" y="0"/>
                    </a:moveTo>
                    <a:lnTo>
                      <a:pt x="80" y="88"/>
                    </a:lnTo>
                    <a:lnTo>
                      <a:pt x="40" y="56"/>
                    </a:lnTo>
                    <a:lnTo>
                      <a:pt x="0" y="88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4" name="Line 15"/>
              <p:cNvSpPr>
                <a:spLocks noChangeShapeType="1"/>
              </p:cNvSpPr>
              <p:nvPr/>
            </p:nvSpPr>
            <p:spPr bwMode="auto">
              <a:xfrm flipV="1">
                <a:off x="1624" y="1224"/>
                <a:ext cx="1" cy="138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39" name="Group 38"/>
            <p:cNvGrpSpPr>
              <a:grpSpLocks/>
            </p:cNvGrpSpPr>
            <p:nvPr/>
          </p:nvGrpSpPr>
          <p:grpSpPr bwMode="auto">
            <a:xfrm>
              <a:off x="1624" y="2716"/>
              <a:ext cx="2312" cy="80"/>
              <a:chOff x="1624" y="2576"/>
              <a:chExt cx="2312" cy="80"/>
            </a:xfrm>
          </p:grpSpPr>
          <p:sp>
            <p:nvSpPr>
              <p:cNvPr id="51" name="Freeform 50"/>
              <p:cNvSpPr>
                <a:spLocks/>
              </p:cNvSpPr>
              <p:nvPr/>
            </p:nvSpPr>
            <p:spPr bwMode="auto">
              <a:xfrm>
                <a:off x="3848" y="2576"/>
                <a:ext cx="88" cy="80"/>
              </a:xfrm>
              <a:custGeom>
                <a:avLst/>
                <a:gdLst>
                  <a:gd name="T0" fmla="*/ 88 w 88"/>
                  <a:gd name="T1" fmla="*/ 40 h 80"/>
                  <a:gd name="T2" fmla="*/ 0 w 88"/>
                  <a:gd name="T3" fmla="*/ 80 h 80"/>
                  <a:gd name="T4" fmla="*/ 32 w 88"/>
                  <a:gd name="T5" fmla="*/ 40 h 80"/>
                  <a:gd name="T6" fmla="*/ 0 w 88"/>
                  <a:gd name="T7" fmla="*/ 0 h 80"/>
                  <a:gd name="T8" fmla="*/ 88 w 88"/>
                  <a:gd name="T9" fmla="*/ 4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"/>
                  <a:gd name="T16" fmla="*/ 0 h 80"/>
                  <a:gd name="T17" fmla="*/ 88 w 88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" h="80">
                    <a:moveTo>
                      <a:pt x="88" y="40"/>
                    </a:moveTo>
                    <a:lnTo>
                      <a:pt x="0" y="80"/>
                    </a:lnTo>
                    <a:lnTo>
                      <a:pt x="32" y="40"/>
                    </a:lnTo>
                    <a:lnTo>
                      <a:pt x="0" y="0"/>
                    </a:lnTo>
                    <a:lnTo>
                      <a:pt x="88" y="4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2" name="Line 18"/>
              <p:cNvSpPr>
                <a:spLocks noChangeShapeType="1"/>
              </p:cNvSpPr>
              <p:nvPr/>
            </p:nvSpPr>
            <p:spPr bwMode="auto">
              <a:xfrm>
                <a:off x="1624" y="2616"/>
                <a:ext cx="225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576" y="1436"/>
              <a:ext cx="11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r>
                <a:rPr lang="en-US" altLang="en-US" sz="2200">
                  <a:solidFill>
                    <a:srgbClr val="444444"/>
                  </a:solidFill>
                </a:rPr>
                <a:t>E</a:t>
              </a:r>
              <a:endParaRPr lang="en-US" altLang="en-US"/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696" y="1436"/>
              <a:ext cx="88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r>
                <a:rPr lang="en-US" altLang="en-US" sz="2200">
                  <a:solidFill>
                    <a:srgbClr val="444444"/>
                  </a:solidFill>
                </a:rPr>
                <a:t>ngineering </a:t>
              </a:r>
              <a:endParaRPr lang="en-US" altLang="en-US"/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576" y="1644"/>
              <a:ext cx="56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r>
                <a:rPr lang="en-US" altLang="en-US" sz="2200">
                  <a:solidFill>
                    <a:srgbClr val="444444"/>
                  </a:solidFill>
                </a:rPr>
                <a:t>tensile </a:t>
              </a:r>
              <a:endParaRPr lang="en-US" altLang="en-US"/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576" y="1852"/>
              <a:ext cx="68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r>
                <a:rPr lang="en-US" altLang="en-US" sz="2200">
                  <a:solidFill>
                    <a:srgbClr val="444444"/>
                  </a:solidFill>
                </a:rPr>
                <a:t>stress, </a:t>
              </a:r>
              <a:r>
                <a:rPr lang="en-US" altLang="en-US" sz="2200">
                  <a:solidFill>
                    <a:srgbClr val="444444"/>
                  </a:solidFill>
                  <a:latin typeface="Symbol" charset="2"/>
                </a:rPr>
                <a:t>s</a:t>
              </a:r>
              <a:endParaRPr lang="en-US" altLang="en-U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1632" y="1428"/>
              <a:ext cx="368" cy="1336"/>
            </a:xfrm>
            <a:custGeom>
              <a:avLst/>
              <a:gdLst>
                <a:gd name="T0" fmla="*/ 0 w 368"/>
                <a:gd name="T1" fmla="*/ 1336 h 1336"/>
                <a:gd name="T2" fmla="*/ 192 w 368"/>
                <a:gd name="T3" fmla="*/ 320 h 1336"/>
                <a:gd name="T4" fmla="*/ 216 w 368"/>
                <a:gd name="T5" fmla="*/ 240 h 1336"/>
                <a:gd name="T6" fmla="*/ 256 w 368"/>
                <a:gd name="T7" fmla="*/ 144 h 1336"/>
                <a:gd name="T8" fmla="*/ 312 w 368"/>
                <a:gd name="T9" fmla="*/ 64 h 1336"/>
                <a:gd name="T10" fmla="*/ 368 w 368"/>
                <a:gd name="T11" fmla="*/ 0 h 13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8"/>
                <a:gd name="T19" fmla="*/ 0 h 1336"/>
                <a:gd name="T20" fmla="*/ 368 w 368"/>
                <a:gd name="T21" fmla="*/ 1336 h 13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8" h="1336">
                  <a:moveTo>
                    <a:pt x="0" y="1336"/>
                  </a:moveTo>
                  <a:lnTo>
                    <a:pt x="192" y="320"/>
                  </a:lnTo>
                  <a:lnTo>
                    <a:pt x="216" y="240"/>
                  </a:lnTo>
                  <a:lnTo>
                    <a:pt x="256" y="144"/>
                  </a:lnTo>
                  <a:lnTo>
                    <a:pt x="312" y="64"/>
                  </a:lnTo>
                  <a:lnTo>
                    <a:pt x="368" y="0"/>
                  </a:lnTo>
                </a:path>
              </a:pathLst>
            </a:custGeom>
            <a:noFill/>
            <a:ln w="381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2008" y="1244"/>
              <a:ext cx="104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r>
                <a:rPr lang="en-US" altLang="en-US" sz="2200">
                  <a:solidFill>
                    <a:srgbClr val="000099"/>
                  </a:solidFill>
                </a:rPr>
                <a:t>smaller %</a:t>
              </a:r>
              <a:r>
                <a:rPr lang="en-US" altLang="en-US" sz="2200" i="1">
                  <a:solidFill>
                    <a:srgbClr val="000099"/>
                  </a:solidFill>
                </a:rPr>
                <a:t>EL</a:t>
              </a:r>
              <a:r>
                <a:rPr lang="en-US" altLang="en-US" sz="2200">
                  <a:solidFill>
                    <a:srgbClr val="000099"/>
                  </a:solidFill>
                </a:rPr>
                <a:t> </a:t>
              </a:r>
              <a:endParaRPr lang="en-US" altLang="en-US"/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2224" y="1876"/>
              <a:ext cx="88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r>
                <a:rPr lang="en-US" altLang="en-US" sz="2200">
                  <a:solidFill>
                    <a:srgbClr val="009900"/>
                  </a:solidFill>
                </a:rPr>
                <a:t>larger %</a:t>
              </a:r>
              <a:r>
                <a:rPr lang="en-US" altLang="en-US" sz="2200" i="1">
                  <a:solidFill>
                    <a:srgbClr val="009900"/>
                  </a:solidFill>
                </a:rPr>
                <a:t>EL</a:t>
              </a:r>
              <a:endParaRPr lang="en-US" altLang="en-US" i="1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1976" y="1768"/>
              <a:ext cx="1699" cy="304"/>
            </a:xfrm>
            <a:custGeom>
              <a:avLst/>
              <a:gdLst>
                <a:gd name="T0" fmla="*/ 0 w 1699"/>
                <a:gd name="T1" fmla="*/ 304 h 304"/>
                <a:gd name="T2" fmla="*/ 117 w 1699"/>
                <a:gd name="T3" fmla="*/ 187 h 304"/>
                <a:gd name="T4" fmla="*/ 415 w 1699"/>
                <a:gd name="T5" fmla="*/ 71 h 304"/>
                <a:gd name="T6" fmla="*/ 991 w 1699"/>
                <a:gd name="T7" fmla="*/ 5 h 304"/>
                <a:gd name="T8" fmla="*/ 1407 w 1699"/>
                <a:gd name="T9" fmla="*/ 100 h 304"/>
                <a:gd name="T10" fmla="*/ 1699 w 1699"/>
                <a:gd name="T11" fmla="*/ 253 h 3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99"/>
                <a:gd name="T19" fmla="*/ 0 h 304"/>
                <a:gd name="T20" fmla="*/ 1699 w 1699"/>
                <a:gd name="T21" fmla="*/ 304 h 3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99" h="304">
                  <a:moveTo>
                    <a:pt x="0" y="304"/>
                  </a:moveTo>
                  <a:cubicBezTo>
                    <a:pt x="24" y="265"/>
                    <a:pt x="48" y="226"/>
                    <a:pt x="117" y="187"/>
                  </a:cubicBezTo>
                  <a:cubicBezTo>
                    <a:pt x="186" y="148"/>
                    <a:pt x="270" y="101"/>
                    <a:pt x="415" y="71"/>
                  </a:cubicBezTo>
                  <a:cubicBezTo>
                    <a:pt x="560" y="41"/>
                    <a:pt x="826" y="0"/>
                    <a:pt x="991" y="5"/>
                  </a:cubicBezTo>
                  <a:cubicBezTo>
                    <a:pt x="1156" y="10"/>
                    <a:pt x="1289" y="59"/>
                    <a:pt x="1407" y="100"/>
                  </a:cubicBezTo>
                  <a:cubicBezTo>
                    <a:pt x="1525" y="141"/>
                    <a:pt x="1612" y="197"/>
                    <a:pt x="1699" y="253"/>
                  </a:cubicBezTo>
                </a:path>
              </a:pathLst>
            </a:custGeom>
            <a:noFill/>
            <a:ln w="38100">
              <a:solidFill>
                <a:srgbClr val="00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8" name="Line 135"/>
            <p:cNvSpPr>
              <a:spLocks noChangeShapeType="1"/>
            </p:cNvSpPr>
            <p:nvPr/>
          </p:nvSpPr>
          <p:spPr bwMode="auto">
            <a:xfrm flipH="1">
              <a:off x="1748" y="1437"/>
              <a:ext cx="252" cy="1317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" name="Line 137"/>
            <p:cNvSpPr>
              <a:spLocks noChangeShapeType="1"/>
            </p:cNvSpPr>
            <p:nvPr/>
          </p:nvSpPr>
          <p:spPr bwMode="auto">
            <a:xfrm flipH="1">
              <a:off x="3317" y="2019"/>
              <a:ext cx="357" cy="735"/>
            </a:xfrm>
            <a:prstGeom prst="line">
              <a:avLst/>
            </a:prstGeom>
            <a:noFill/>
            <a:ln w="12700">
              <a:solidFill>
                <a:srgbClr val="009933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0" name="Line 122"/>
            <p:cNvSpPr>
              <a:spLocks noChangeShapeType="1"/>
            </p:cNvSpPr>
            <p:nvPr/>
          </p:nvSpPr>
          <p:spPr bwMode="auto">
            <a:xfrm flipV="1">
              <a:off x="1626" y="2072"/>
              <a:ext cx="350" cy="678"/>
            </a:xfrm>
            <a:prstGeom prst="line">
              <a:avLst/>
            </a:prstGeom>
            <a:noFill/>
            <a:ln w="38100">
              <a:solidFill>
                <a:srgbClr val="00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0510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722" y="2012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Failure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3308" y="1600201"/>
            <a:ext cx="5509896" cy="2657149"/>
          </a:xfrm>
        </p:spPr>
        <p:txBody>
          <a:bodyPr vert="horz" lIns="0" tIns="0" rIns="0" bIns="0" rtlCol="0">
            <a:normAutofit fontScale="92500"/>
          </a:bodyPr>
          <a:lstStyle/>
          <a:p>
            <a:r>
              <a:rPr lang="en-US" dirty="0"/>
              <a:t>Thermal cycling</a:t>
            </a:r>
          </a:p>
          <a:p>
            <a:r>
              <a:rPr lang="en-US" dirty="0"/>
              <a:t>Cyclic stress, low temperature</a:t>
            </a:r>
          </a:p>
          <a:p>
            <a:r>
              <a:rPr lang="en-US" dirty="0"/>
              <a:t>Cyclic stress, corrosive environments</a:t>
            </a:r>
          </a:p>
          <a:p>
            <a:r>
              <a:rPr lang="en-US" dirty="0"/>
              <a:t>Failure could occur lower than TS (</a:t>
            </a:r>
            <a:r>
              <a:rPr lang="el-GR" dirty="0"/>
              <a:t>σ</a:t>
            </a:r>
            <a:r>
              <a:rPr lang="en-US" baseline="-25000" dirty="0"/>
              <a:t>TS</a:t>
            </a:r>
            <a:r>
              <a:rPr lang="en-US" dirty="0"/>
              <a:t>) and YS (</a:t>
            </a:r>
            <a:r>
              <a:rPr lang="el-GR" dirty="0"/>
              <a:t>σ</a:t>
            </a:r>
            <a:r>
              <a:rPr lang="en-US" baseline="-25000" dirty="0"/>
              <a:t>y</a:t>
            </a:r>
            <a:r>
              <a:rPr lang="en-US" dirty="0"/>
              <a:t>) measured by tensile test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D547F-3049-4B51-A8DF-0DEAFF65A1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309078" y="2640651"/>
            <a:ext cx="358923" cy="470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figun_08_p234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373" y="4257349"/>
            <a:ext cx="3507859" cy="2280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582" y="1611652"/>
            <a:ext cx="3154625" cy="241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figun_08_p234c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944" y="4257349"/>
            <a:ext cx="4358597" cy="2280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792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931" y="-33165"/>
            <a:ext cx="10515600" cy="974070"/>
          </a:xfrm>
        </p:spPr>
        <p:txBody>
          <a:bodyPr/>
          <a:lstStyle/>
          <a:p>
            <a:pPr algn="ctr"/>
            <a:r>
              <a:rPr lang="en-US" dirty="0"/>
              <a:t>Failure Types and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5566" y="1069378"/>
            <a:ext cx="8666329" cy="3276455"/>
          </a:xfrm>
        </p:spPr>
        <p:txBody>
          <a:bodyPr vert="horz" lIns="0" tIns="0" rIns="0" bIns="0" rtlCol="0">
            <a:normAutofit fontScale="92500" lnSpcReduction="20000"/>
          </a:bodyPr>
          <a:lstStyle/>
          <a:p>
            <a:r>
              <a:rPr lang="en-US" dirty="0"/>
              <a:t>Failures</a:t>
            </a:r>
          </a:p>
          <a:p>
            <a:pPr lvl="1"/>
            <a:r>
              <a:rPr lang="en-US" dirty="0"/>
              <a:t>Normal (simple) fracture</a:t>
            </a:r>
          </a:p>
          <a:p>
            <a:pPr lvl="2"/>
            <a:r>
              <a:rPr lang="en-US" dirty="0"/>
              <a:t>Tensile test: </a:t>
            </a:r>
            <a:r>
              <a:rPr lang="el-GR" dirty="0"/>
              <a:t>σ</a:t>
            </a:r>
            <a:r>
              <a:rPr lang="en-US" dirty="0"/>
              <a:t>-</a:t>
            </a:r>
            <a:r>
              <a:rPr lang="el-GR" dirty="0"/>
              <a:t>ε</a:t>
            </a:r>
            <a:r>
              <a:rPr lang="en-US" dirty="0"/>
              <a:t> curve</a:t>
            </a:r>
          </a:p>
          <a:p>
            <a:pPr lvl="1"/>
            <a:r>
              <a:rPr lang="en-US" dirty="0"/>
              <a:t>Fatigue</a:t>
            </a:r>
          </a:p>
          <a:p>
            <a:pPr lvl="2"/>
            <a:r>
              <a:rPr lang="en-US" dirty="0"/>
              <a:t>Fatigue test: </a:t>
            </a:r>
            <a:r>
              <a:rPr lang="en-US" i="1" dirty="0"/>
              <a:t>S</a:t>
            </a:r>
            <a:r>
              <a:rPr lang="en-US" dirty="0"/>
              <a:t>-</a:t>
            </a:r>
            <a:r>
              <a:rPr lang="en-US" i="1" dirty="0"/>
              <a:t>N</a:t>
            </a:r>
            <a:r>
              <a:rPr lang="en-US" dirty="0"/>
              <a:t> curve</a:t>
            </a:r>
          </a:p>
          <a:p>
            <a:pPr lvl="1"/>
            <a:r>
              <a:rPr lang="en-US" dirty="0"/>
              <a:t>Creep</a:t>
            </a:r>
          </a:p>
          <a:p>
            <a:pPr lvl="2"/>
            <a:r>
              <a:rPr lang="en-US" dirty="0"/>
              <a:t>Creep test: </a:t>
            </a:r>
            <a:r>
              <a:rPr lang="en-US" dirty="0">
                <a:sym typeface="Symbol"/>
              </a:rPr>
              <a:t>-</a:t>
            </a:r>
            <a:r>
              <a:rPr lang="en-US" i="1" dirty="0">
                <a:sym typeface="Symbol"/>
              </a:rPr>
              <a:t>t</a:t>
            </a:r>
            <a:r>
              <a:rPr lang="en-US" dirty="0">
                <a:sym typeface="Symbol"/>
              </a:rPr>
              <a:t> curve</a:t>
            </a:r>
          </a:p>
          <a:p>
            <a:pPr lvl="1"/>
            <a:r>
              <a:rPr lang="en-US" dirty="0">
                <a:sym typeface="Symbol"/>
              </a:rPr>
              <a:t>Stress-corrosion cracking</a:t>
            </a:r>
          </a:p>
          <a:p>
            <a:pPr lvl="1"/>
            <a:r>
              <a:rPr lang="en-US" dirty="0">
                <a:sym typeface="Symbol"/>
              </a:rPr>
              <a:t>Other tests</a:t>
            </a:r>
          </a:p>
          <a:p>
            <a:pPr lvl="2"/>
            <a:r>
              <a:rPr lang="en-US" dirty="0">
                <a:sym typeface="Symbol"/>
              </a:rPr>
              <a:t>Fracture toughness test</a:t>
            </a:r>
          </a:p>
          <a:p>
            <a:pPr lvl="2"/>
            <a:r>
              <a:rPr lang="en-US" dirty="0">
                <a:sym typeface="Symbol"/>
              </a:rPr>
              <a:t>Impact energy test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D547F-3049-4B51-A8DF-0DEAFF65A1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865833" y="4657354"/>
          <a:ext cx="8545796" cy="1752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6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6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60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64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Stress condition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Temperature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Typical test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 fracture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Static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(constant or slowly changing w/ time)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Room temperature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(RT)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Tensile test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Fatigue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Dynamic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(cyclic w/ time)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Fatigue test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Creep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Creep test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4093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270" y="126583"/>
            <a:ext cx="8553082" cy="853407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Ductile and Brittle Fracture (Simple Fracture)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22" y="1206244"/>
            <a:ext cx="5087557" cy="5354812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effectLst/>
                <a:cs typeface="Arial" pitchFamily="34" charset="0"/>
              </a:rPr>
              <a:t>Fracture mode</a:t>
            </a:r>
          </a:p>
          <a:p>
            <a:pPr lvl="1"/>
            <a:r>
              <a:rPr lang="en-US" dirty="0">
                <a:effectLst/>
                <a:cs typeface="Arial" pitchFamily="34" charset="0"/>
              </a:rPr>
              <a:t>Ductile fracture</a:t>
            </a:r>
          </a:p>
          <a:p>
            <a:pPr lvl="2"/>
            <a:r>
              <a:rPr lang="en-US" dirty="0"/>
              <a:t>Substantial plastic deformation before fracture</a:t>
            </a:r>
          </a:p>
          <a:p>
            <a:pPr lvl="1"/>
            <a:r>
              <a:rPr lang="en-US" dirty="0"/>
              <a:t>Brittle fracture</a:t>
            </a:r>
          </a:p>
          <a:p>
            <a:pPr lvl="2"/>
            <a:r>
              <a:rPr lang="en-US" dirty="0"/>
              <a:t>Little (or no) plastic deformation before fracture</a:t>
            </a:r>
          </a:p>
          <a:p>
            <a:r>
              <a:rPr lang="en-US" dirty="0">
                <a:effectLst/>
                <a:cs typeface="Arial" pitchFamily="34" charset="0"/>
              </a:rPr>
              <a:t>Ductile vs. Brittle fracture</a:t>
            </a:r>
          </a:p>
          <a:p>
            <a:pPr lvl="1"/>
            <a:r>
              <a:rPr lang="en-US" dirty="0"/>
              <a:t>Materials</a:t>
            </a:r>
          </a:p>
          <a:p>
            <a:pPr lvl="2"/>
            <a:r>
              <a:rPr lang="en-US" dirty="0"/>
              <a:t>Metal: usually ductile</a:t>
            </a:r>
          </a:p>
          <a:p>
            <a:pPr lvl="2"/>
            <a:r>
              <a:rPr lang="en-US" dirty="0"/>
              <a:t>Ceramic: brittle</a:t>
            </a:r>
          </a:p>
          <a:p>
            <a:pPr lvl="1"/>
            <a:r>
              <a:rPr lang="en-US" dirty="0"/>
              <a:t>Material state</a:t>
            </a:r>
          </a:p>
          <a:p>
            <a:pPr lvl="2"/>
            <a:r>
              <a:rPr lang="en-US" dirty="0"/>
              <a:t>More brittle w/ flaw in materials</a:t>
            </a:r>
          </a:p>
          <a:p>
            <a:pPr lvl="1"/>
            <a:r>
              <a:rPr lang="en-US" dirty="0">
                <a:effectLst/>
                <a:cs typeface="Arial" pitchFamily="34" charset="0"/>
              </a:rPr>
              <a:t>Temperature</a:t>
            </a:r>
          </a:p>
          <a:p>
            <a:pPr lvl="2"/>
            <a:r>
              <a:rPr lang="en-US" dirty="0"/>
              <a:t> More brittle w/ low temperature</a:t>
            </a:r>
            <a:endParaRPr lang="en-US" dirty="0">
              <a:effectLst/>
              <a:cs typeface="Arial" pitchFamily="34" charset="0"/>
            </a:endParaRPr>
          </a:p>
          <a:p>
            <a:pPr lvl="1"/>
            <a:r>
              <a:rPr lang="en-US" dirty="0"/>
              <a:t>Strain rate</a:t>
            </a:r>
          </a:p>
          <a:p>
            <a:pPr lvl="2"/>
            <a:r>
              <a:rPr lang="en-US" dirty="0"/>
              <a:t>More brittle w/ higher strain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3442D6-4B66-42CA-B9AB-54446816C68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7849464" y="1640844"/>
            <a:ext cx="1662113" cy="438150"/>
            <a:chOff x="1312" y="1872"/>
            <a:chExt cx="1047" cy="276"/>
          </a:xfrm>
        </p:grpSpPr>
        <p:sp>
          <p:nvSpPr>
            <p:cNvPr id="109" name="Rectangle 108"/>
            <p:cNvSpPr>
              <a:spLocks noChangeArrowheads="1"/>
            </p:cNvSpPr>
            <p:nvPr/>
          </p:nvSpPr>
          <p:spPr bwMode="auto">
            <a:xfrm>
              <a:off x="1660" y="1932"/>
              <a:ext cx="352" cy="216"/>
            </a:xfrm>
            <a:prstGeom prst="rect">
              <a:avLst/>
            </a:prstGeom>
            <a:solidFill>
              <a:srgbClr val="444444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10" name="Group 109"/>
            <p:cNvGrpSpPr>
              <a:grpSpLocks/>
            </p:cNvGrpSpPr>
            <p:nvPr/>
          </p:nvGrpSpPr>
          <p:grpSpPr bwMode="auto">
            <a:xfrm>
              <a:off x="2016" y="1992"/>
              <a:ext cx="160" cy="96"/>
              <a:chOff x="2024" y="1992"/>
              <a:chExt cx="160" cy="96"/>
            </a:xfrm>
          </p:grpSpPr>
          <p:sp>
            <p:nvSpPr>
              <p:cNvPr id="116" name="Freeform 115"/>
              <p:cNvSpPr>
                <a:spLocks/>
              </p:cNvSpPr>
              <p:nvPr/>
            </p:nvSpPr>
            <p:spPr bwMode="auto">
              <a:xfrm>
                <a:off x="2080" y="1992"/>
                <a:ext cx="104" cy="96"/>
              </a:xfrm>
              <a:custGeom>
                <a:avLst/>
                <a:gdLst>
                  <a:gd name="T0" fmla="*/ 104 w 104"/>
                  <a:gd name="T1" fmla="*/ 48 h 96"/>
                  <a:gd name="T2" fmla="*/ 0 w 104"/>
                  <a:gd name="T3" fmla="*/ 96 h 96"/>
                  <a:gd name="T4" fmla="*/ 32 w 104"/>
                  <a:gd name="T5" fmla="*/ 48 h 96"/>
                  <a:gd name="T6" fmla="*/ 0 w 104"/>
                  <a:gd name="T7" fmla="*/ 0 h 96"/>
                  <a:gd name="T8" fmla="*/ 104 w 104"/>
                  <a:gd name="T9" fmla="*/ 48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96"/>
                  <a:gd name="T17" fmla="*/ 104 w 104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96">
                    <a:moveTo>
                      <a:pt x="104" y="48"/>
                    </a:moveTo>
                    <a:lnTo>
                      <a:pt x="0" y="96"/>
                    </a:lnTo>
                    <a:lnTo>
                      <a:pt x="32" y="48"/>
                    </a:lnTo>
                    <a:lnTo>
                      <a:pt x="0" y="0"/>
                    </a:lnTo>
                    <a:lnTo>
                      <a:pt x="104" y="48"/>
                    </a:lnTo>
                    <a:close/>
                  </a:path>
                </a:pathLst>
              </a:custGeom>
              <a:solidFill>
                <a:srgbClr val="AA0000"/>
              </a:solidFill>
              <a:ln w="12700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7" name="Line 134"/>
              <p:cNvSpPr>
                <a:spLocks noChangeShapeType="1"/>
              </p:cNvSpPr>
              <p:nvPr/>
            </p:nvSpPr>
            <p:spPr bwMode="auto">
              <a:xfrm>
                <a:off x="2024" y="2040"/>
                <a:ext cx="88" cy="1"/>
              </a:xfrm>
              <a:prstGeom prst="line">
                <a:avLst/>
              </a:prstGeom>
              <a:noFill/>
              <a:ln w="25400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111" name="Group 110"/>
            <p:cNvGrpSpPr>
              <a:grpSpLocks/>
            </p:cNvGrpSpPr>
            <p:nvPr/>
          </p:nvGrpSpPr>
          <p:grpSpPr bwMode="auto">
            <a:xfrm>
              <a:off x="1496" y="2000"/>
              <a:ext cx="160" cy="96"/>
              <a:chOff x="1488" y="2000"/>
              <a:chExt cx="160" cy="96"/>
            </a:xfrm>
          </p:grpSpPr>
          <p:sp>
            <p:nvSpPr>
              <p:cNvPr id="114" name="Freeform 113"/>
              <p:cNvSpPr>
                <a:spLocks/>
              </p:cNvSpPr>
              <p:nvPr/>
            </p:nvSpPr>
            <p:spPr bwMode="auto">
              <a:xfrm>
                <a:off x="1488" y="2000"/>
                <a:ext cx="104" cy="96"/>
              </a:xfrm>
              <a:custGeom>
                <a:avLst/>
                <a:gdLst>
                  <a:gd name="T0" fmla="*/ 0 w 104"/>
                  <a:gd name="T1" fmla="*/ 48 h 96"/>
                  <a:gd name="T2" fmla="*/ 104 w 104"/>
                  <a:gd name="T3" fmla="*/ 0 h 96"/>
                  <a:gd name="T4" fmla="*/ 72 w 104"/>
                  <a:gd name="T5" fmla="*/ 48 h 96"/>
                  <a:gd name="T6" fmla="*/ 104 w 104"/>
                  <a:gd name="T7" fmla="*/ 96 h 96"/>
                  <a:gd name="T8" fmla="*/ 0 w 104"/>
                  <a:gd name="T9" fmla="*/ 48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96"/>
                  <a:gd name="T17" fmla="*/ 104 w 104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96">
                    <a:moveTo>
                      <a:pt x="0" y="48"/>
                    </a:moveTo>
                    <a:lnTo>
                      <a:pt x="104" y="0"/>
                    </a:lnTo>
                    <a:lnTo>
                      <a:pt x="72" y="48"/>
                    </a:lnTo>
                    <a:lnTo>
                      <a:pt x="104" y="96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AA0000"/>
              </a:solidFill>
              <a:ln w="12700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5" name="Line 137"/>
              <p:cNvSpPr>
                <a:spLocks noChangeShapeType="1"/>
              </p:cNvSpPr>
              <p:nvPr/>
            </p:nvSpPr>
            <p:spPr bwMode="auto">
              <a:xfrm>
                <a:off x="1560" y="2048"/>
                <a:ext cx="88" cy="1"/>
              </a:xfrm>
              <a:prstGeom prst="line">
                <a:avLst/>
              </a:prstGeom>
              <a:noFill/>
              <a:ln w="25400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12" name="Rectangle 111"/>
            <p:cNvSpPr>
              <a:spLocks noChangeArrowheads="1"/>
            </p:cNvSpPr>
            <p:nvPr/>
          </p:nvSpPr>
          <p:spPr bwMode="auto">
            <a:xfrm>
              <a:off x="2224" y="1872"/>
              <a:ext cx="13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r>
                <a:rPr lang="en-US" altLang="en-US" sz="2800">
                  <a:solidFill>
                    <a:srgbClr val="000000"/>
                  </a:solidFill>
                  <a:latin typeface="Symbol" charset="2"/>
                </a:rPr>
                <a:t>s</a:t>
              </a:r>
              <a:endParaRPr lang="en-US" altLang="en-US">
                <a:latin typeface="Times" charset="0"/>
              </a:endParaRPr>
            </a:p>
          </p:txBody>
        </p:sp>
        <p:sp>
          <p:nvSpPr>
            <p:cNvPr id="113" name="Rectangle 112"/>
            <p:cNvSpPr>
              <a:spLocks noChangeArrowheads="1"/>
            </p:cNvSpPr>
            <p:nvPr/>
          </p:nvSpPr>
          <p:spPr bwMode="auto">
            <a:xfrm>
              <a:off x="1312" y="1872"/>
              <a:ext cx="13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r>
                <a:rPr lang="en-US" altLang="en-US" sz="2800">
                  <a:solidFill>
                    <a:srgbClr val="000000"/>
                  </a:solidFill>
                  <a:latin typeface="Symbol" charset="2"/>
                </a:rPr>
                <a:t>s</a:t>
              </a:r>
              <a:endParaRPr lang="en-US" altLang="en-US">
                <a:latin typeface="Times" charset="0"/>
              </a:endParaRPr>
            </a:p>
          </p:txBody>
        </p:sp>
      </p:grpSp>
      <p:pic>
        <p:nvPicPr>
          <p:cNvPr id="250" name="Picture 249" descr="fig_06_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753" y="2636701"/>
            <a:ext cx="3443545" cy="29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4319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6148" y="19359"/>
            <a:ext cx="8229600" cy="870498"/>
          </a:xfrm>
        </p:spPr>
        <p:txBody>
          <a:bodyPr>
            <a:noAutofit/>
          </a:bodyPr>
          <a:lstStyle/>
          <a:p>
            <a:r>
              <a:rPr lang="en-US" sz="3600" dirty="0"/>
              <a:t>Fracture Mechanism and Fracture Mode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2181" y="1231629"/>
            <a:ext cx="5445777" cy="518670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effectLst/>
                <a:cs typeface="Arial" pitchFamily="34" charset="0"/>
              </a:rPr>
              <a:t>Fracture process</a:t>
            </a:r>
          </a:p>
          <a:p>
            <a:pPr lvl="1"/>
            <a:r>
              <a:rPr lang="en-US" dirty="0">
                <a:effectLst/>
                <a:cs typeface="Arial" pitchFamily="34" charset="0"/>
              </a:rPr>
              <a:t>Crack formation</a:t>
            </a:r>
          </a:p>
          <a:p>
            <a:pPr lvl="1"/>
            <a:r>
              <a:rPr lang="en-US" dirty="0"/>
              <a:t>Crack propagation</a:t>
            </a:r>
          </a:p>
          <a:p>
            <a:r>
              <a:rPr lang="en-US" dirty="0">
                <a:effectLst/>
                <a:cs typeface="Arial" pitchFamily="34" charset="0"/>
              </a:rPr>
              <a:t>Fracture mode</a:t>
            </a:r>
          </a:p>
          <a:p>
            <a:pPr lvl="1"/>
            <a:r>
              <a:rPr lang="en-US" dirty="0">
                <a:effectLst/>
                <a:cs typeface="Arial" pitchFamily="34" charset="0"/>
              </a:rPr>
              <a:t>Dependent on crack propagation</a:t>
            </a:r>
          </a:p>
          <a:p>
            <a:pPr lvl="1"/>
            <a:r>
              <a:rPr lang="en-US" dirty="0"/>
              <a:t>Ductile fracture</a:t>
            </a:r>
          </a:p>
          <a:p>
            <a:pPr lvl="2"/>
            <a:r>
              <a:rPr lang="en-US" dirty="0">
                <a:effectLst/>
                <a:cs typeface="Arial" pitchFamily="34" charset="0"/>
              </a:rPr>
              <a:t>Slow crack propagation</a:t>
            </a:r>
          </a:p>
          <a:p>
            <a:pPr lvl="2"/>
            <a:r>
              <a:rPr lang="en-US" dirty="0"/>
              <a:t>Additional stress and deformation required for crack propagation</a:t>
            </a:r>
            <a:endParaRPr lang="en-US" dirty="0">
              <a:effectLst/>
              <a:cs typeface="Arial" pitchFamily="34" charset="0"/>
            </a:endParaRPr>
          </a:p>
          <a:p>
            <a:pPr lvl="1"/>
            <a:r>
              <a:rPr lang="en-US" dirty="0"/>
              <a:t>Brittle fracture</a:t>
            </a:r>
          </a:p>
          <a:p>
            <a:pPr lvl="2"/>
            <a:r>
              <a:rPr lang="en-US" dirty="0"/>
              <a:t>Rapid crack propagation</a:t>
            </a:r>
          </a:p>
          <a:p>
            <a:r>
              <a:rPr lang="en-US" dirty="0">
                <a:effectLst/>
                <a:cs typeface="Arial" pitchFamily="34" charset="0"/>
              </a:rPr>
              <a:t>Ductile fracture is preferred</a:t>
            </a:r>
          </a:p>
          <a:p>
            <a:pPr lvl="1"/>
            <a:r>
              <a:rPr lang="en-US" dirty="0"/>
              <a:t>Slow process</a:t>
            </a:r>
          </a:p>
          <a:p>
            <a:pPr lvl="1"/>
            <a:r>
              <a:rPr lang="en-US" dirty="0">
                <a:effectLst/>
                <a:cs typeface="Arial" pitchFamily="34" charset="0"/>
              </a:rPr>
              <a:t>Usually with warning</a:t>
            </a:r>
          </a:p>
          <a:p>
            <a:pPr lvl="1"/>
            <a:r>
              <a:rPr lang="en-US" dirty="0"/>
              <a:t>More strain energy required for fracture</a:t>
            </a:r>
            <a:endParaRPr lang="en-US" dirty="0">
              <a:effectLst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3442D6-4B66-42CA-B9AB-54446816C68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13" name="Picture 12" descr="fig_08_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920" y="2998944"/>
            <a:ext cx="2715415" cy="236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477919" y="5363024"/>
            <a:ext cx="31900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Both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Highly ductile fracture (gold, lead at RT)</a:t>
            </a:r>
          </a:p>
          <a:p>
            <a:pPr marL="457200" indent="-457200">
              <a:buAutoNum type="alphaLcParenBoth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moderately ductile fracture (many metal)</a:t>
            </a:r>
          </a:p>
          <a:p>
            <a:pPr marL="457200" indent="-457200">
              <a:buAutoNum type="alphaLcParenBoth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Brittle fracture</a:t>
            </a:r>
          </a:p>
        </p:txBody>
      </p:sp>
      <p:pic>
        <p:nvPicPr>
          <p:cNvPr id="7" name="Picture 6" descr="fig_08_02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80"/>
          <a:stretch/>
        </p:blipFill>
        <p:spPr bwMode="auto">
          <a:xfrm>
            <a:off x="7399048" y="1320604"/>
            <a:ext cx="2856700" cy="155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977958" y="951271"/>
            <a:ext cx="3548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Crack formation and propagation</a:t>
            </a:r>
          </a:p>
        </p:txBody>
      </p:sp>
    </p:spTree>
    <p:extLst>
      <p:ext uri="{BB962C8B-B14F-4D97-AF65-F5344CB8AC3E}">
        <p14:creationId xmlns:p14="http://schemas.microsoft.com/office/powerpoint/2010/main" val="2012200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672" y="-1387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Fatigue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3308" y="1600201"/>
            <a:ext cx="8666329" cy="4525963"/>
          </a:xfrm>
        </p:spPr>
        <p:txBody>
          <a:bodyPr vert="horz" lIns="0" tIns="0" rIns="0" bIns="0" rtlCol="0">
            <a:normAutofit/>
          </a:bodyPr>
          <a:lstStyle/>
          <a:p>
            <a:r>
              <a:rPr lang="en-US" dirty="0"/>
              <a:t>Fatigue</a:t>
            </a:r>
          </a:p>
          <a:p>
            <a:pPr lvl="1"/>
            <a:r>
              <a:rPr lang="en-US" dirty="0"/>
              <a:t>A form of failure (lower than normal failure stress)</a:t>
            </a:r>
          </a:p>
          <a:p>
            <a:pPr lvl="1"/>
            <a:r>
              <a:rPr lang="en-US" dirty="0"/>
              <a:t>Failure under applied cyclic stress</a:t>
            </a:r>
          </a:p>
          <a:p>
            <a:pPr lvl="2"/>
            <a:r>
              <a:rPr lang="en-US" dirty="0"/>
              <a:t>Stress condition: dynamic and fluctuating (time-dependent stress)</a:t>
            </a:r>
          </a:p>
          <a:p>
            <a:pPr lvl="2"/>
            <a:r>
              <a:rPr lang="en-US" dirty="0"/>
              <a:t>Temperature: relatively low</a:t>
            </a:r>
          </a:p>
          <a:p>
            <a:pPr lvl="1"/>
            <a:r>
              <a:rPr lang="en-US" dirty="0"/>
              <a:t>Why important</a:t>
            </a:r>
          </a:p>
          <a:p>
            <a:pPr lvl="2"/>
            <a:r>
              <a:rPr lang="en-US" dirty="0"/>
              <a:t>Failure could occur at stress level considerably lower than TS or YS for a static load (</a:t>
            </a:r>
            <a:r>
              <a:rPr lang="en-US" altLang="en-US" dirty="0" err="1">
                <a:latin typeface="Symbol" charset="2"/>
              </a:rPr>
              <a:t>s</a:t>
            </a:r>
            <a:r>
              <a:rPr lang="en-US" altLang="en-US" sz="3200" i="1" baseline="-10000" dirty="0" err="1">
                <a:latin typeface="Arial" charset="0"/>
              </a:rPr>
              <a:t>max</a:t>
            </a:r>
            <a:r>
              <a:rPr lang="en-US" altLang="en-US" dirty="0">
                <a:latin typeface="Arial" charset="0"/>
              </a:rPr>
              <a:t> &lt; </a:t>
            </a:r>
            <a:r>
              <a:rPr lang="en-US" altLang="en-US" dirty="0" err="1">
                <a:latin typeface="Symbol" charset="2"/>
              </a:rPr>
              <a:t>s</a:t>
            </a:r>
            <a:r>
              <a:rPr lang="en-US" altLang="en-US" sz="3200" i="1" baseline="-10000" dirty="0" err="1">
                <a:latin typeface="Arial" charset="0"/>
              </a:rPr>
              <a:t>y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Occurs catastrophically (suddenly and no warning)</a:t>
            </a:r>
          </a:p>
          <a:p>
            <a:pPr lvl="2"/>
            <a:r>
              <a:rPr lang="en-US" dirty="0"/>
              <a:t>~90% of metallic failures</a:t>
            </a:r>
          </a:p>
          <a:p>
            <a:pPr lvl="2"/>
            <a:r>
              <a:rPr lang="en-US" dirty="0"/>
              <a:t>Polymers and ceramics also susceptible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D547F-3049-4B51-A8DF-0DEAFF65A1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885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3500" y="80163"/>
            <a:ext cx="8229600" cy="85340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Stress Conditions in Fatigue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7199" y="1308917"/>
            <a:ext cx="5320320" cy="2271895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  <a:cs typeface="Arial" pitchFamily="34" charset="0"/>
              </a:rPr>
              <a:t>Applying cyclic stress conditions</a:t>
            </a:r>
          </a:p>
          <a:p>
            <a:pPr lvl="1"/>
            <a:r>
              <a:rPr lang="en-US" dirty="0"/>
              <a:t>Tensile (+) compressive (-)</a:t>
            </a:r>
            <a:endParaRPr lang="en-US" dirty="0">
              <a:effectLst/>
              <a:cs typeface="Arial" pitchFamily="34" charset="0"/>
            </a:endParaRPr>
          </a:p>
          <a:p>
            <a:pPr lvl="1"/>
            <a:r>
              <a:rPr lang="en-US" dirty="0"/>
              <a:t>Reversed stress cycle</a:t>
            </a:r>
          </a:p>
          <a:p>
            <a:pPr lvl="1"/>
            <a:r>
              <a:rPr lang="en-US" dirty="0">
                <a:effectLst/>
                <a:cs typeface="Arial" pitchFamily="34" charset="0"/>
              </a:rPr>
              <a:t>Repeated stress cycle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3442D6-4B66-42CA-B9AB-54446816C68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250" name="Picture 249" descr="fig_08_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613" y="1061867"/>
            <a:ext cx="3216275" cy="555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070" y="3580812"/>
            <a:ext cx="45910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419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3308" y="1472694"/>
            <a:ext cx="8666329" cy="4507975"/>
          </a:xfrm>
        </p:spPr>
        <p:txBody>
          <a:bodyPr vert="horz" lIns="0" tIns="0" rIns="0" bIns="0" rtlCol="0">
            <a:normAutofit/>
          </a:bodyPr>
          <a:lstStyle/>
          <a:p>
            <a:r>
              <a:rPr lang="en-US" dirty="0"/>
              <a:t>Tensile test</a:t>
            </a:r>
          </a:p>
          <a:p>
            <a:pPr lvl="1"/>
            <a:r>
              <a:rPr lang="en-US" dirty="0"/>
              <a:t>Stress and strain</a:t>
            </a:r>
          </a:p>
          <a:p>
            <a:pPr lvl="1"/>
            <a:r>
              <a:rPr lang="en-US" dirty="0"/>
              <a:t>Deformation</a:t>
            </a:r>
          </a:p>
          <a:p>
            <a:pPr lvl="1"/>
            <a:r>
              <a:rPr lang="en-US" dirty="0"/>
              <a:t>Stress-strain curve</a:t>
            </a:r>
          </a:p>
          <a:p>
            <a:pPr lvl="2"/>
            <a:r>
              <a:rPr lang="en-US" dirty="0"/>
              <a:t>Deformation</a:t>
            </a:r>
          </a:p>
          <a:p>
            <a:pPr lvl="2"/>
            <a:r>
              <a:rPr lang="en-US" dirty="0"/>
              <a:t>Strength values</a:t>
            </a:r>
          </a:p>
          <a:p>
            <a:pPr lvl="2"/>
            <a:r>
              <a:rPr lang="en-US" dirty="0"/>
              <a:t>Ductility</a:t>
            </a:r>
          </a:p>
          <a:p>
            <a:pPr lvl="2"/>
            <a:r>
              <a:rPr lang="en-US" dirty="0"/>
              <a:t>Toughness</a:t>
            </a:r>
          </a:p>
          <a:p>
            <a:r>
              <a:rPr lang="en-US" dirty="0"/>
              <a:t>Fatigue test</a:t>
            </a:r>
          </a:p>
          <a:p>
            <a:pPr lvl="1"/>
            <a:r>
              <a:rPr lang="en-US" dirty="0"/>
              <a:t>S – N curve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D547F-3049-4B51-A8DF-0DEAFF65A1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380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657" y="146451"/>
            <a:ext cx="8229600" cy="87049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Fatigue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480" y="1016949"/>
            <a:ext cx="3910265" cy="4117786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  <a:cs typeface="Arial" pitchFamily="34" charset="0"/>
              </a:rPr>
              <a:t>Typical fatigue test</a:t>
            </a:r>
          </a:p>
          <a:p>
            <a:pPr lvl="1"/>
            <a:r>
              <a:rPr lang="en-US" dirty="0"/>
              <a:t>Simulating service stress conditions</a:t>
            </a:r>
          </a:p>
          <a:p>
            <a:pPr lvl="2"/>
            <a:r>
              <a:rPr lang="en-US" dirty="0"/>
              <a:t>Uniaxial tension-compression test</a:t>
            </a:r>
          </a:p>
          <a:p>
            <a:pPr lvl="2"/>
            <a:r>
              <a:rPr lang="en-US" dirty="0">
                <a:effectLst/>
                <a:cs typeface="Arial" pitchFamily="34" charset="0"/>
              </a:rPr>
              <a:t>Rotating-bending test</a:t>
            </a:r>
          </a:p>
          <a:p>
            <a:pPr lvl="1"/>
            <a:r>
              <a:rPr lang="en-US" i="1" dirty="0"/>
              <a:t>S</a:t>
            </a:r>
            <a:r>
              <a:rPr lang="en-US" dirty="0"/>
              <a:t>-</a:t>
            </a:r>
            <a:r>
              <a:rPr lang="en-US" i="1" dirty="0"/>
              <a:t>N</a:t>
            </a:r>
            <a:r>
              <a:rPr lang="en-US" dirty="0"/>
              <a:t> curve</a:t>
            </a:r>
          </a:p>
          <a:p>
            <a:pPr lvl="2"/>
            <a:r>
              <a:rPr lang="en-US" i="1" dirty="0"/>
              <a:t>S</a:t>
            </a:r>
            <a:r>
              <a:rPr lang="en-US" dirty="0"/>
              <a:t>: stress amplitude</a:t>
            </a:r>
          </a:p>
          <a:p>
            <a:pPr lvl="2"/>
            <a:r>
              <a:rPr lang="en-US" i="1" dirty="0">
                <a:effectLst/>
                <a:cs typeface="Arial" pitchFamily="34" charset="0"/>
              </a:rPr>
              <a:t>N</a:t>
            </a:r>
            <a:r>
              <a:rPr lang="en-US" dirty="0">
                <a:effectLst/>
                <a:cs typeface="Arial" pitchFamily="34" charset="0"/>
              </a:rPr>
              <a:t>: # of cycle to failure</a:t>
            </a:r>
          </a:p>
          <a:p>
            <a:endParaRPr lang="en-US" dirty="0">
              <a:effectLst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3442D6-4B66-42CA-B9AB-54446816C68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13" name="Picture 12" descr="fig_08_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613" y="5077837"/>
            <a:ext cx="6045186" cy="154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563" y="1709159"/>
            <a:ext cx="5194438" cy="2392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6734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23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i="1" dirty="0"/>
              <a:t>S</a:t>
            </a:r>
            <a:r>
              <a:rPr lang="en-US" dirty="0"/>
              <a:t>-</a:t>
            </a:r>
            <a:r>
              <a:rPr lang="en-US" i="1" dirty="0"/>
              <a:t>N</a:t>
            </a:r>
            <a:r>
              <a:rPr lang="en-US" dirty="0"/>
              <a:t> Curve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550610" cy="4651513"/>
          </a:xfrm>
        </p:spPr>
        <p:txBody>
          <a:bodyPr vert="horz" lIns="0" tIns="0" rIns="0" bIns="0" rtlCol="0">
            <a:normAutofit/>
          </a:bodyPr>
          <a:lstStyle/>
          <a:p>
            <a:r>
              <a:rPr lang="en-US" i="1" dirty="0"/>
              <a:t>S</a:t>
            </a:r>
            <a:r>
              <a:rPr lang="en-US" dirty="0"/>
              <a:t> (stress amplitude) </a:t>
            </a:r>
            <a:r>
              <a:rPr lang="en-US" dirty="0">
                <a:sym typeface="Symbol"/>
              </a:rPr>
              <a:t>  early failure  </a:t>
            </a:r>
            <a:r>
              <a:rPr lang="en-US" i="1" dirty="0">
                <a:sym typeface="Symbol"/>
              </a:rPr>
              <a:t>N</a:t>
            </a:r>
            <a:r>
              <a:rPr lang="en-US" dirty="0">
                <a:sym typeface="Symbol"/>
              </a:rPr>
              <a:t> (# of cycle to failure) 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D547F-3049-4B51-A8DF-0DEAFF65A198}" type="slidenum">
              <a:rPr lang="en-US" smtClean="0"/>
              <a:t>21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50" r="21372"/>
          <a:stretch/>
        </p:blipFill>
        <p:spPr bwMode="auto">
          <a:xfrm>
            <a:off x="1812756" y="2722137"/>
            <a:ext cx="4809832" cy="3789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561220" y="2703690"/>
            <a:ext cx="39864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Elastic and plastic deformation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Smaller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for failure Low-cycle fatigue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Elastic deformation only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Larger N for failure High-cycle fatigue</a:t>
            </a:r>
          </a:p>
        </p:txBody>
      </p:sp>
    </p:spTree>
    <p:extLst>
      <p:ext uri="{BB962C8B-B14F-4D97-AF65-F5344CB8AC3E}">
        <p14:creationId xmlns:p14="http://schemas.microsoft.com/office/powerpoint/2010/main" val="1623849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3500" y="119933"/>
            <a:ext cx="8229600" cy="853407"/>
          </a:xfrm>
        </p:spPr>
        <p:txBody>
          <a:bodyPr/>
          <a:lstStyle/>
          <a:p>
            <a:pPr algn="ctr"/>
            <a:r>
              <a:rPr lang="en-US" i="1" dirty="0"/>
              <a:t>S</a:t>
            </a:r>
            <a:r>
              <a:rPr lang="en-US" dirty="0"/>
              <a:t>-</a:t>
            </a:r>
            <a:r>
              <a:rPr lang="en-US" i="1" dirty="0"/>
              <a:t>N</a:t>
            </a:r>
            <a:r>
              <a:rPr lang="en-US" dirty="0"/>
              <a:t> Curve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7848" y="1282413"/>
            <a:ext cx="3564385" cy="5254376"/>
          </a:xfrm>
        </p:spPr>
        <p:txBody>
          <a:bodyPr>
            <a:normAutofit/>
          </a:bodyPr>
          <a:lstStyle/>
          <a:p>
            <a:r>
              <a:rPr lang="en-US" dirty="0"/>
              <a:t>Lower </a:t>
            </a:r>
            <a:r>
              <a:rPr lang="en-US" i="1" dirty="0"/>
              <a:t>S</a:t>
            </a:r>
            <a:r>
              <a:rPr lang="en-US" dirty="0"/>
              <a:t> with increasing </a:t>
            </a:r>
            <a:r>
              <a:rPr lang="en-US" i="1" dirty="0"/>
              <a:t>N </a:t>
            </a:r>
            <a:r>
              <a:rPr lang="en-US" dirty="0"/>
              <a:t>but no failure if </a:t>
            </a:r>
            <a:r>
              <a:rPr lang="en-US" i="1" dirty="0"/>
              <a:t>S</a:t>
            </a:r>
            <a:r>
              <a:rPr lang="en-US" dirty="0"/>
              <a:t> lower than certain value</a:t>
            </a:r>
          </a:p>
          <a:p>
            <a:pPr lvl="1"/>
            <a:r>
              <a:rPr lang="en-US" dirty="0"/>
              <a:t>Ferrous and Ti alloys</a:t>
            </a:r>
          </a:p>
          <a:p>
            <a:pPr lvl="1"/>
            <a:r>
              <a:rPr lang="en-US" i="1" dirty="0"/>
              <a:t>S</a:t>
            </a:r>
            <a:r>
              <a:rPr lang="en-US" dirty="0"/>
              <a:t> becomes constant after  certain </a:t>
            </a:r>
            <a:r>
              <a:rPr lang="en-US" i="1" dirty="0"/>
              <a:t>N</a:t>
            </a:r>
          </a:p>
          <a:p>
            <a:r>
              <a:rPr lang="en-US" dirty="0"/>
              <a:t>Fatigue limit</a:t>
            </a:r>
          </a:p>
          <a:p>
            <a:pPr lvl="1"/>
            <a:r>
              <a:rPr lang="en-US" dirty="0"/>
              <a:t>Failure will not occur below the limit</a:t>
            </a:r>
          </a:p>
          <a:p>
            <a:pPr lvl="1"/>
            <a:r>
              <a:rPr lang="en-US" dirty="0"/>
              <a:t>Usually 35-60% of TS for steels</a:t>
            </a:r>
            <a:endParaRPr lang="en-US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3442D6-4B66-42CA-B9AB-54446816C68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6" name="Picture 5" descr="fig_08_19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22"/>
          <a:stretch/>
        </p:blipFill>
        <p:spPr bwMode="auto">
          <a:xfrm>
            <a:off x="5422232" y="1966094"/>
            <a:ext cx="5245768" cy="3285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625390" y="5251242"/>
            <a:ext cx="3780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-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curve type 1 (w/ fatigue limit)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034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0248" y="189181"/>
            <a:ext cx="8229600" cy="853407"/>
          </a:xfrm>
        </p:spPr>
        <p:txBody>
          <a:bodyPr/>
          <a:lstStyle/>
          <a:p>
            <a:pPr algn="ctr"/>
            <a:r>
              <a:rPr lang="en-US" i="1" dirty="0"/>
              <a:t>S</a:t>
            </a:r>
            <a:r>
              <a:rPr lang="en-US" dirty="0"/>
              <a:t>-</a:t>
            </a:r>
            <a:r>
              <a:rPr lang="en-US" i="1" dirty="0"/>
              <a:t>N</a:t>
            </a:r>
            <a:r>
              <a:rPr lang="en-US" dirty="0"/>
              <a:t> Curve III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265" y="1329290"/>
            <a:ext cx="4045648" cy="5254376"/>
          </a:xfrm>
        </p:spPr>
        <p:txBody>
          <a:bodyPr>
            <a:normAutofit/>
          </a:bodyPr>
          <a:lstStyle/>
          <a:p>
            <a:r>
              <a:rPr lang="en-US" dirty="0"/>
              <a:t>Continuously lower </a:t>
            </a:r>
            <a:r>
              <a:rPr lang="en-US" i="1" dirty="0"/>
              <a:t>S</a:t>
            </a:r>
            <a:r>
              <a:rPr lang="en-US" dirty="0"/>
              <a:t> with increasing </a:t>
            </a:r>
            <a:r>
              <a:rPr lang="en-US" i="1" dirty="0"/>
              <a:t>N</a:t>
            </a:r>
          </a:p>
          <a:p>
            <a:pPr lvl="1"/>
            <a:r>
              <a:rPr lang="en-US" dirty="0"/>
              <a:t>Non-ferrous alloys (Al, C, Mg, etc.)</a:t>
            </a:r>
          </a:p>
          <a:p>
            <a:pPr lvl="1"/>
            <a:r>
              <a:rPr lang="en-US" dirty="0"/>
              <a:t>No fatigue limit</a:t>
            </a:r>
          </a:p>
          <a:p>
            <a:r>
              <a:rPr lang="en-US" dirty="0"/>
              <a:t>Fatigue strength</a:t>
            </a:r>
          </a:p>
          <a:p>
            <a:pPr lvl="1"/>
            <a:r>
              <a:rPr lang="en-US" dirty="0"/>
              <a:t>Stress level at which failure occurs for specified # of cycles</a:t>
            </a:r>
          </a:p>
          <a:p>
            <a:r>
              <a:rPr lang="en-US" dirty="0"/>
              <a:t>Fatigue life</a:t>
            </a:r>
          </a:p>
          <a:p>
            <a:pPr lvl="1"/>
            <a:r>
              <a:rPr lang="en-US" dirty="0"/>
              <a:t># of cycles to cause failure at specified stress level</a:t>
            </a:r>
          </a:p>
          <a:p>
            <a:endParaRPr lang="en-US" dirty="0">
              <a:effectLst/>
              <a:latin typeface="Arial" pitchFamily="34" charset="0"/>
              <a:cs typeface="Arial" pitchFamily="34" charset="0"/>
            </a:endParaRPr>
          </a:p>
          <a:p>
            <a:pPr lvl="1"/>
            <a:endParaRPr lang="en-US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3442D6-4B66-42CA-B9AB-54446816C68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6" name="Picture 5" descr="fig_08_19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52"/>
          <a:stretch/>
        </p:blipFill>
        <p:spPr bwMode="auto">
          <a:xfrm>
            <a:off x="5662863" y="1886857"/>
            <a:ext cx="5005138" cy="381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68716" y="5828873"/>
            <a:ext cx="4042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-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curve type 2 (w/o fatigue limit)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4932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7226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Factors Affecting Fatigue Life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68056" cy="18523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Environments</a:t>
            </a:r>
          </a:p>
          <a:p>
            <a:pPr lvl="1"/>
            <a:r>
              <a:rPr lang="en-US" dirty="0"/>
              <a:t>Thermal fatigue</a:t>
            </a:r>
          </a:p>
          <a:p>
            <a:pPr lvl="1"/>
            <a:r>
              <a:rPr lang="en-US" dirty="0"/>
              <a:t>Corrosion fatigue</a:t>
            </a:r>
          </a:p>
          <a:p>
            <a:r>
              <a:rPr lang="en-US" dirty="0"/>
              <a:t>Mean stress</a:t>
            </a:r>
          </a:p>
          <a:p>
            <a:pPr lvl="1"/>
            <a:r>
              <a:rPr lang="en-US" dirty="0" err="1"/>
              <a:t>σ</a:t>
            </a:r>
            <a:r>
              <a:rPr lang="en-US" i="1" baseline="-25000" dirty="0" err="1"/>
              <a:t>m</a:t>
            </a:r>
            <a:r>
              <a:rPr lang="en-US" dirty="0"/>
              <a:t>↑ → </a:t>
            </a:r>
            <a:r>
              <a:rPr lang="en-US" i="1" dirty="0"/>
              <a:t>N</a:t>
            </a:r>
            <a:r>
              <a:rPr lang="en-US" dirty="0"/>
              <a:t>↓ even w/ same </a:t>
            </a:r>
            <a:r>
              <a:rPr lang="en-US" i="1" dirty="0"/>
              <a:t>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D547F-3049-4B51-A8DF-0DEAFF65A1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fig_08_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986" y="3452501"/>
            <a:ext cx="3549908" cy="3299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fig_08_17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15" b="36038"/>
          <a:stretch/>
        </p:blipFill>
        <p:spPr bwMode="auto">
          <a:xfrm>
            <a:off x="6055278" y="3708875"/>
            <a:ext cx="4262807" cy="2344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86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2781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Factors Affecting Fatigue Life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4866831" cy="290175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Surface</a:t>
            </a:r>
          </a:p>
          <a:p>
            <a:pPr lvl="1"/>
            <a:r>
              <a:rPr lang="en-US" dirty="0"/>
              <a:t>Crack initiation usually on surface</a:t>
            </a:r>
          </a:p>
          <a:p>
            <a:pPr lvl="1"/>
            <a:r>
              <a:rPr lang="en-US" dirty="0"/>
              <a:t>Surface condition</a:t>
            </a:r>
          </a:p>
          <a:p>
            <a:pPr lvl="1"/>
            <a:r>
              <a:rPr lang="en-US" dirty="0"/>
              <a:t>Surface configuration</a:t>
            </a:r>
          </a:p>
          <a:p>
            <a:pPr lvl="1"/>
            <a:r>
              <a:rPr lang="en-US" dirty="0"/>
              <a:t>Improve fatigue life</a:t>
            </a:r>
          </a:p>
          <a:p>
            <a:pPr lvl="2"/>
            <a:r>
              <a:rPr lang="en-US" dirty="0"/>
              <a:t>Design</a:t>
            </a:r>
          </a:p>
          <a:p>
            <a:pPr lvl="3"/>
            <a:r>
              <a:rPr lang="en-US" dirty="0"/>
              <a:t>Avoid or minimize stress concentrator</a:t>
            </a:r>
          </a:p>
          <a:p>
            <a:pPr lvl="2"/>
            <a:r>
              <a:rPr lang="en-US" dirty="0"/>
              <a:t>Surface treatment</a:t>
            </a:r>
          </a:p>
          <a:p>
            <a:pPr lvl="3"/>
            <a:r>
              <a:rPr lang="en-US" dirty="0"/>
              <a:t>Imposing residual compressive stress near surface</a:t>
            </a:r>
          </a:p>
          <a:p>
            <a:pPr lvl="4"/>
            <a:r>
              <a:rPr lang="en-US" dirty="0"/>
              <a:t>Shot peening</a:t>
            </a:r>
          </a:p>
          <a:p>
            <a:pPr lvl="4"/>
            <a:r>
              <a:rPr lang="en-US" dirty="0"/>
              <a:t>Case hardening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D547F-3049-4B51-A8DF-0DEAFF65A1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fig_08_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132" y="1826663"/>
            <a:ext cx="3216528" cy="1608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501956"/>
            <a:ext cx="5836778" cy="1704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fig_08_26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332" y="3730426"/>
            <a:ext cx="3013920" cy="2809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55963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Recommended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>
            <a:normAutofit/>
          </a:bodyPr>
          <a:lstStyle/>
          <a:p>
            <a:r>
              <a:rPr lang="en-US" dirty="0"/>
              <a:t>W. D. </a:t>
            </a:r>
            <a:r>
              <a:rPr lang="en-US" dirty="0" err="1"/>
              <a:t>Callister</a:t>
            </a:r>
            <a:r>
              <a:rPr lang="en-US" dirty="0"/>
              <a:t> and D. G. </a:t>
            </a:r>
            <a:r>
              <a:rPr lang="en-US" dirty="0" err="1"/>
              <a:t>Rethwisch</a:t>
            </a:r>
            <a:r>
              <a:rPr lang="en-US" dirty="0"/>
              <a:t>, Materials Science and Engineering An Introduction</a:t>
            </a:r>
          </a:p>
          <a:p>
            <a:pPr lvl="1"/>
            <a:r>
              <a:rPr lang="en-US" dirty="0"/>
              <a:t>Chapter 6.1-6.9 (Tensile)</a:t>
            </a:r>
          </a:p>
          <a:p>
            <a:pPr lvl="1"/>
            <a:r>
              <a:rPr lang="en-US" dirty="0"/>
              <a:t>Chapter 8.1-8.4 (Fracture)</a:t>
            </a:r>
          </a:p>
          <a:p>
            <a:pPr lvl="1"/>
            <a:r>
              <a:rPr lang="en-US" dirty="0"/>
              <a:t>Chapter 8.7-8.10 (Fatigue)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D547F-3049-4B51-A8DF-0DEAFF65A19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24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9181"/>
            <a:ext cx="12192000" cy="853407"/>
          </a:xfrm>
        </p:spPr>
        <p:txBody>
          <a:bodyPr/>
          <a:lstStyle/>
          <a:p>
            <a:pPr algn="ctr"/>
            <a:r>
              <a:rPr lang="en-US" dirty="0"/>
              <a:t>Stress and Strain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322" y="1057122"/>
            <a:ext cx="5408663" cy="4737691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effectLst/>
                <a:latin typeface="Arial" pitchFamily="34" charset="0"/>
                <a:cs typeface="Arial" pitchFamily="34" charset="0"/>
              </a:rPr>
              <a:t>Stress conditions</a:t>
            </a:r>
          </a:p>
          <a:p>
            <a:pPr lvl="1"/>
            <a:r>
              <a:rPr lang="en-US" dirty="0">
                <a:effectLst/>
                <a:latin typeface="Arial" pitchFamily="34" charset="0"/>
                <a:cs typeface="Arial" pitchFamily="34" charset="0"/>
              </a:rPr>
              <a:t>Tensile</a:t>
            </a:r>
          </a:p>
          <a:p>
            <a:pPr lvl="1"/>
            <a:r>
              <a:rPr lang="en-US" dirty="0"/>
              <a:t>Torsion (shear)</a:t>
            </a:r>
          </a:p>
          <a:p>
            <a:pPr lvl="1"/>
            <a:r>
              <a:rPr lang="en-US" dirty="0"/>
              <a:t>Compression</a:t>
            </a:r>
          </a:p>
          <a:p>
            <a:pPr lvl="1"/>
            <a:r>
              <a:rPr lang="en-US" dirty="0"/>
              <a:t>Biaxial stress</a:t>
            </a:r>
          </a:p>
          <a:p>
            <a:pPr lvl="1"/>
            <a:r>
              <a:rPr lang="en-US" dirty="0"/>
              <a:t>Hydrostatic stress</a:t>
            </a:r>
          </a:p>
          <a:p>
            <a:r>
              <a:rPr lang="en-US" dirty="0"/>
              <a:t>Stress</a:t>
            </a:r>
          </a:p>
          <a:p>
            <a:pPr lvl="1"/>
            <a:r>
              <a:rPr lang="en-US" dirty="0"/>
              <a:t>Unit</a:t>
            </a:r>
          </a:p>
          <a:p>
            <a:pPr lvl="2"/>
            <a:r>
              <a:rPr lang="en-US" dirty="0"/>
              <a:t>Pa (N/m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psi (</a:t>
            </a:r>
            <a:r>
              <a:rPr lang="en-US" dirty="0" err="1"/>
              <a:t>lb</a:t>
            </a:r>
            <a:r>
              <a:rPr lang="en-US" i="1" baseline="-25000" dirty="0" err="1"/>
              <a:t>f</a:t>
            </a:r>
            <a:r>
              <a:rPr lang="en-US" dirty="0"/>
              <a:t>/in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Tensile and compressive stress</a:t>
            </a:r>
          </a:p>
          <a:p>
            <a:pPr lvl="2"/>
            <a:r>
              <a:rPr lang="en-US" dirty="0"/>
              <a:t>F and </a:t>
            </a:r>
            <a:r>
              <a:rPr lang="el-GR" dirty="0"/>
              <a:t>σ</a:t>
            </a:r>
            <a:r>
              <a:rPr lang="en-US" dirty="0"/>
              <a:t> &gt; 0 for tensile</a:t>
            </a:r>
          </a:p>
          <a:p>
            <a:pPr lvl="2"/>
            <a:r>
              <a:rPr lang="en-US" dirty="0"/>
              <a:t>F and </a:t>
            </a:r>
            <a:r>
              <a:rPr lang="el-GR" dirty="0"/>
              <a:t>σ</a:t>
            </a:r>
            <a:r>
              <a:rPr lang="en-US" dirty="0"/>
              <a:t> &lt; 0 for compressive</a:t>
            </a:r>
          </a:p>
          <a:p>
            <a:r>
              <a:rPr lang="en-US" dirty="0">
                <a:effectLst/>
                <a:latin typeface="Arial" pitchFamily="34" charset="0"/>
                <a:cs typeface="Arial" pitchFamily="34" charset="0"/>
              </a:rPr>
              <a:t>Strain</a:t>
            </a:r>
          </a:p>
          <a:p>
            <a:pPr lvl="1"/>
            <a:r>
              <a:rPr lang="en-US" dirty="0">
                <a:effectLst/>
                <a:latin typeface="Arial" pitchFamily="34" charset="0"/>
                <a:cs typeface="Arial" pitchFamily="34" charset="0"/>
              </a:rPr>
              <a:t>Deformation in response to stress (force)</a:t>
            </a:r>
          </a:p>
          <a:p>
            <a:pPr lvl="1"/>
            <a:r>
              <a:rPr lang="en-US" dirty="0">
                <a:effectLst/>
                <a:latin typeface="Arial" pitchFamily="34" charset="0"/>
                <a:cs typeface="Arial" pitchFamily="34" charset="0"/>
              </a:rPr>
              <a:t>Engineering (tensile) strain</a:t>
            </a:r>
          </a:p>
          <a:p>
            <a:pPr lvl="2"/>
            <a:r>
              <a:rPr lang="en-US" dirty="0"/>
              <a:t>Dimensionless</a:t>
            </a:r>
            <a:endParaRPr lang="en-US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3442D6-4B66-42CA-B9AB-54446816C68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50" name="Group 49"/>
          <p:cNvGrpSpPr>
            <a:grpSpLocks noChangeAspect="1"/>
          </p:cNvGrpSpPr>
          <p:nvPr/>
        </p:nvGrpSpPr>
        <p:grpSpPr bwMode="auto">
          <a:xfrm>
            <a:off x="7685365" y="2253346"/>
            <a:ext cx="1358900" cy="1054100"/>
            <a:chOff x="384" y="1728"/>
            <a:chExt cx="856" cy="664"/>
          </a:xfrm>
        </p:grpSpPr>
        <p:sp>
          <p:nvSpPr>
            <p:cNvPr id="118" name="AutoShape 41"/>
            <p:cNvSpPr>
              <a:spLocks noChangeAspect="1" noChangeArrowheads="1" noTextEdit="1"/>
            </p:cNvSpPr>
            <p:nvPr/>
          </p:nvSpPr>
          <p:spPr bwMode="auto">
            <a:xfrm>
              <a:off x="384" y="1728"/>
              <a:ext cx="856" cy="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9" name="Rectangle 118"/>
            <p:cNvSpPr>
              <a:spLocks noChangeArrowheads="1"/>
            </p:cNvSpPr>
            <p:nvPr/>
          </p:nvSpPr>
          <p:spPr bwMode="auto">
            <a:xfrm>
              <a:off x="392" y="1736"/>
              <a:ext cx="832" cy="60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20" name="Group 119"/>
            <p:cNvGrpSpPr>
              <a:grpSpLocks/>
            </p:cNvGrpSpPr>
            <p:nvPr/>
          </p:nvGrpSpPr>
          <p:grpSpPr bwMode="auto">
            <a:xfrm>
              <a:off x="472" y="1736"/>
              <a:ext cx="672" cy="641"/>
              <a:chOff x="472" y="1736"/>
              <a:chExt cx="672" cy="641"/>
            </a:xfrm>
          </p:grpSpPr>
          <p:sp>
            <p:nvSpPr>
              <p:cNvPr id="121" name="Rectangle 120"/>
              <p:cNvSpPr>
                <a:spLocks noChangeArrowheads="1"/>
              </p:cNvSpPr>
              <p:nvPr/>
            </p:nvSpPr>
            <p:spPr bwMode="auto">
              <a:xfrm>
                <a:off x="1008" y="2144"/>
                <a:ext cx="10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r>
                  <a:rPr lang="en-US" altLang="en-US" i="1">
                    <a:solidFill>
                      <a:srgbClr val="444444"/>
                    </a:solidFill>
                  </a:rPr>
                  <a:t>o</a:t>
                </a:r>
                <a:endParaRPr lang="en-US" altLang="en-US" i="1"/>
              </a:p>
            </p:txBody>
          </p:sp>
          <p:sp>
            <p:nvSpPr>
              <p:cNvPr id="122" name="Rectangle 121"/>
              <p:cNvSpPr>
                <a:spLocks noChangeArrowheads="1"/>
              </p:cNvSpPr>
              <p:nvPr/>
            </p:nvSpPr>
            <p:spPr bwMode="auto">
              <a:xfrm>
                <a:off x="472" y="1872"/>
                <a:ext cx="135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r>
                  <a:rPr lang="en-US" altLang="en-US" sz="2800">
                    <a:solidFill>
                      <a:srgbClr val="000000"/>
                    </a:solidFill>
                    <a:latin typeface="Symbol" charset="2"/>
                  </a:rPr>
                  <a:t>s</a:t>
                </a:r>
                <a:endParaRPr lang="en-US" altLang="en-US">
                  <a:latin typeface="Times" charset="0"/>
                </a:endParaRPr>
              </a:p>
            </p:txBody>
          </p:sp>
          <p:sp>
            <p:nvSpPr>
              <p:cNvPr id="123" name="Rectangle 122"/>
              <p:cNvSpPr>
                <a:spLocks noChangeArrowheads="1"/>
              </p:cNvSpPr>
              <p:nvPr/>
            </p:nvSpPr>
            <p:spPr bwMode="auto">
              <a:xfrm>
                <a:off x="664" y="1864"/>
                <a:ext cx="123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r>
                  <a:rPr lang="en-US" altLang="en-US" sz="2800" dirty="0">
                    <a:solidFill>
                      <a:srgbClr val="000000"/>
                    </a:solidFill>
                    <a:latin typeface="Symbol" charset="2"/>
                  </a:rPr>
                  <a:t>=</a:t>
                </a:r>
                <a:endParaRPr lang="en-US" altLang="en-US" dirty="0">
                  <a:latin typeface="Times" charset="0"/>
                </a:endParaRPr>
              </a:p>
            </p:txBody>
          </p:sp>
          <p:sp>
            <p:nvSpPr>
              <p:cNvPr id="124" name="Rectangle 123"/>
              <p:cNvSpPr>
                <a:spLocks noChangeArrowheads="1"/>
              </p:cNvSpPr>
              <p:nvPr/>
            </p:nvSpPr>
            <p:spPr bwMode="auto">
              <a:xfrm>
                <a:off x="888" y="1736"/>
                <a:ext cx="137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r>
                  <a:rPr lang="en-US" altLang="en-US" sz="2800" i="1" dirty="0">
                    <a:solidFill>
                      <a:srgbClr val="AA0000"/>
                    </a:solidFill>
                  </a:rPr>
                  <a:t>F</a:t>
                </a:r>
                <a:endParaRPr lang="en-US" altLang="en-US" i="1" dirty="0"/>
              </a:p>
            </p:txBody>
          </p:sp>
          <p:sp>
            <p:nvSpPr>
              <p:cNvPr id="125" name="Rectangle 124"/>
              <p:cNvSpPr>
                <a:spLocks noChangeArrowheads="1"/>
              </p:cNvSpPr>
              <p:nvPr/>
            </p:nvSpPr>
            <p:spPr bwMode="auto">
              <a:xfrm>
                <a:off x="848" y="2056"/>
                <a:ext cx="149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r>
                  <a:rPr lang="en-US" altLang="en-US" sz="2800" i="1">
                    <a:solidFill>
                      <a:srgbClr val="444444"/>
                    </a:solidFill>
                  </a:rPr>
                  <a:t>A</a:t>
                </a:r>
                <a:endParaRPr lang="en-US" altLang="en-US" i="1"/>
              </a:p>
            </p:txBody>
          </p:sp>
          <p:sp>
            <p:nvSpPr>
              <p:cNvPr id="126" name="Line 49"/>
              <p:cNvSpPr>
                <a:spLocks noChangeShapeType="1"/>
              </p:cNvSpPr>
              <p:nvPr/>
            </p:nvSpPr>
            <p:spPr bwMode="auto">
              <a:xfrm>
                <a:off x="848" y="2024"/>
                <a:ext cx="29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9171266" y="2481946"/>
            <a:ext cx="1662113" cy="438150"/>
            <a:chOff x="1312" y="1872"/>
            <a:chExt cx="1047" cy="276"/>
          </a:xfrm>
        </p:grpSpPr>
        <p:sp>
          <p:nvSpPr>
            <p:cNvPr id="109" name="Rectangle 108"/>
            <p:cNvSpPr>
              <a:spLocks noChangeArrowheads="1"/>
            </p:cNvSpPr>
            <p:nvPr/>
          </p:nvSpPr>
          <p:spPr bwMode="auto">
            <a:xfrm>
              <a:off x="1660" y="1932"/>
              <a:ext cx="352" cy="216"/>
            </a:xfrm>
            <a:prstGeom prst="rect">
              <a:avLst/>
            </a:prstGeom>
            <a:solidFill>
              <a:srgbClr val="444444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10" name="Group 109"/>
            <p:cNvGrpSpPr>
              <a:grpSpLocks/>
            </p:cNvGrpSpPr>
            <p:nvPr/>
          </p:nvGrpSpPr>
          <p:grpSpPr bwMode="auto">
            <a:xfrm>
              <a:off x="2016" y="1992"/>
              <a:ext cx="160" cy="96"/>
              <a:chOff x="2024" y="1992"/>
              <a:chExt cx="160" cy="96"/>
            </a:xfrm>
          </p:grpSpPr>
          <p:sp>
            <p:nvSpPr>
              <p:cNvPr id="116" name="Freeform 115"/>
              <p:cNvSpPr>
                <a:spLocks/>
              </p:cNvSpPr>
              <p:nvPr/>
            </p:nvSpPr>
            <p:spPr bwMode="auto">
              <a:xfrm>
                <a:off x="2080" y="1992"/>
                <a:ext cx="104" cy="96"/>
              </a:xfrm>
              <a:custGeom>
                <a:avLst/>
                <a:gdLst>
                  <a:gd name="T0" fmla="*/ 104 w 104"/>
                  <a:gd name="T1" fmla="*/ 48 h 96"/>
                  <a:gd name="T2" fmla="*/ 0 w 104"/>
                  <a:gd name="T3" fmla="*/ 96 h 96"/>
                  <a:gd name="T4" fmla="*/ 32 w 104"/>
                  <a:gd name="T5" fmla="*/ 48 h 96"/>
                  <a:gd name="T6" fmla="*/ 0 w 104"/>
                  <a:gd name="T7" fmla="*/ 0 h 96"/>
                  <a:gd name="T8" fmla="*/ 104 w 104"/>
                  <a:gd name="T9" fmla="*/ 48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96"/>
                  <a:gd name="T17" fmla="*/ 104 w 104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96">
                    <a:moveTo>
                      <a:pt x="104" y="48"/>
                    </a:moveTo>
                    <a:lnTo>
                      <a:pt x="0" y="96"/>
                    </a:lnTo>
                    <a:lnTo>
                      <a:pt x="32" y="48"/>
                    </a:lnTo>
                    <a:lnTo>
                      <a:pt x="0" y="0"/>
                    </a:lnTo>
                    <a:lnTo>
                      <a:pt x="104" y="48"/>
                    </a:lnTo>
                    <a:close/>
                  </a:path>
                </a:pathLst>
              </a:custGeom>
              <a:solidFill>
                <a:srgbClr val="AA0000"/>
              </a:solidFill>
              <a:ln w="12700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7" name="Line 134"/>
              <p:cNvSpPr>
                <a:spLocks noChangeShapeType="1"/>
              </p:cNvSpPr>
              <p:nvPr/>
            </p:nvSpPr>
            <p:spPr bwMode="auto">
              <a:xfrm>
                <a:off x="2024" y="2040"/>
                <a:ext cx="88" cy="1"/>
              </a:xfrm>
              <a:prstGeom prst="line">
                <a:avLst/>
              </a:prstGeom>
              <a:noFill/>
              <a:ln w="25400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111" name="Group 110"/>
            <p:cNvGrpSpPr>
              <a:grpSpLocks/>
            </p:cNvGrpSpPr>
            <p:nvPr/>
          </p:nvGrpSpPr>
          <p:grpSpPr bwMode="auto">
            <a:xfrm>
              <a:off x="1496" y="2000"/>
              <a:ext cx="160" cy="96"/>
              <a:chOff x="1488" y="2000"/>
              <a:chExt cx="160" cy="96"/>
            </a:xfrm>
          </p:grpSpPr>
          <p:sp>
            <p:nvSpPr>
              <p:cNvPr id="114" name="Freeform 113"/>
              <p:cNvSpPr>
                <a:spLocks/>
              </p:cNvSpPr>
              <p:nvPr/>
            </p:nvSpPr>
            <p:spPr bwMode="auto">
              <a:xfrm>
                <a:off x="1488" y="2000"/>
                <a:ext cx="104" cy="96"/>
              </a:xfrm>
              <a:custGeom>
                <a:avLst/>
                <a:gdLst>
                  <a:gd name="T0" fmla="*/ 0 w 104"/>
                  <a:gd name="T1" fmla="*/ 48 h 96"/>
                  <a:gd name="T2" fmla="*/ 104 w 104"/>
                  <a:gd name="T3" fmla="*/ 0 h 96"/>
                  <a:gd name="T4" fmla="*/ 72 w 104"/>
                  <a:gd name="T5" fmla="*/ 48 h 96"/>
                  <a:gd name="T6" fmla="*/ 104 w 104"/>
                  <a:gd name="T7" fmla="*/ 96 h 96"/>
                  <a:gd name="T8" fmla="*/ 0 w 104"/>
                  <a:gd name="T9" fmla="*/ 48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96"/>
                  <a:gd name="T17" fmla="*/ 104 w 104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96">
                    <a:moveTo>
                      <a:pt x="0" y="48"/>
                    </a:moveTo>
                    <a:lnTo>
                      <a:pt x="104" y="0"/>
                    </a:lnTo>
                    <a:lnTo>
                      <a:pt x="72" y="48"/>
                    </a:lnTo>
                    <a:lnTo>
                      <a:pt x="104" y="96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AA0000"/>
              </a:solidFill>
              <a:ln w="12700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5" name="Line 137"/>
              <p:cNvSpPr>
                <a:spLocks noChangeShapeType="1"/>
              </p:cNvSpPr>
              <p:nvPr/>
            </p:nvSpPr>
            <p:spPr bwMode="auto">
              <a:xfrm>
                <a:off x="1560" y="2048"/>
                <a:ext cx="88" cy="1"/>
              </a:xfrm>
              <a:prstGeom prst="line">
                <a:avLst/>
              </a:prstGeom>
              <a:noFill/>
              <a:ln w="25400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12" name="Rectangle 111"/>
            <p:cNvSpPr>
              <a:spLocks noChangeArrowheads="1"/>
            </p:cNvSpPr>
            <p:nvPr/>
          </p:nvSpPr>
          <p:spPr bwMode="auto">
            <a:xfrm>
              <a:off x="2224" y="1872"/>
              <a:ext cx="13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r>
                <a:rPr lang="en-US" altLang="en-US" sz="2800">
                  <a:solidFill>
                    <a:srgbClr val="000000"/>
                  </a:solidFill>
                  <a:latin typeface="Symbol" charset="2"/>
                </a:rPr>
                <a:t>s</a:t>
              </a:r>
              <a:endParaRPr lang="en-US" altLang="en-US">
                <a:latin typeface="Times" charset="0"/>
              </a:endParaRPr>
            </a:p>
          </p:txBody>
        </p:sp>
        <p:sp>
          <p:nvSpPr>
            <p:cNvPr id="113" name="Rectangle 112"/>
            <p:cNvSpPr>
              <a:spLocks noChangeArrowheads="1"/>
            </p:cNvSpPr>
            <p:nvPr/>
          </p:nvSpPr>
          <p:spPr bwMode="auto">
            <a:xfrm>
              <a:off x="1312" y="1872"/>
              <a:ext cx="13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r>
                <a:rPr lang="en-US" altLang="en-US" sz="2800">
                  <a:solidFill>
                    <a:srgbClr val="000000"/>
                  </a:solidFill>
                  <a:latin typeface="Symbol" charset="2"/>
                </a:rPr>
                <a:t>s</a:t>
              </a:r>
              <a:endParaRPr lang="en-US" altLang="en-US">
                <a:latin typeface="Times" charset="0"/>
              </a:endParaRPr>
            </a:p>
          </p:txBody>
        </p:sp>
      </p:grpSp>
      <p:grpSp>
        <p:nvGrpSpPr>
          <p:cNvPr id="52" name="Group 51"/>
          <p:cNvGrpSpPr>
            <a:grpSpLocks/>
          </p:cNvGrpSpPr>
          <p:nvPr/>
        </p:nvGrpSpPr>
        <p:grpSpPr bwMode="auto">
          <a:xfrm>
            <a:off x="8660604" y="765493"/>
            <a:ext cx="2643191" cy="1130300"/>
            <a:chOff x="400" y="1024"/>
            <a:chExt cx="1665" cy="712"/>
          </a:xfrm>
        </p:grpSpPr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400" y="1312"/>
              <a:ext cx="10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r>
                <a:rPr lang="en-US" altLang="en-US" sz="2000" i="1">
                  <a:solidFill>
                    <a:srgbClr val="444444"/>
                  </a:solidFill>
                </a:rPr>
                <a:t>A</a:t>
              </a:r>
              <a:endParaRPr lang="en-US" altLang="en-US" i="1"/>
            </a:p>
          </p:txBody>
        </p:sp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>
              <a:off x="512" y="1344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r>
                <a:rPr lang="en-US" altLang="en-US" sz="2000" i="1">
                  <a:solidFill>
                    <a:srgbClr val="444444"/>
                  </a:solidFill>
                </a:rPr>
                <a:t>o</a:t>
              </a:r>
              <a:endParaRPr lang="en-US" altLang="en-US" i="1"/>
            </a:p>
          </p:txBody>
        </p:sp>
        <p:sp>
          <p:nvSpPr>
            <p:cNvPr id="55" name="Rectangle 54"/>
            <p:cNvSpPr>
              <a:spLocks noChangeArrowheads="1"/>
            </p:cNvSpPr>
            <p:nvPr/>
          </p:nvSpPr>
          <p:spPr bwMode="auto">
            <a:xfrm>
              <a:off x="608" y="1312"/>
              <a:ext cx="128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r>
                <a:rPr lang="en-US" altLang="en-US" sz="2000" dirty="0">
                  <a:solidFill>
                    <a:srgbClr val="444444"/>
                  </a:solidFill>
                </a:rPr>
                <a:t> = cross sectional </a:t>
              </a:r>
              <a:endParaRPr lang="en-US" altLang="en-US" dirty="0"/>
            </a:p>
          </p:txBody>
        </p:sp>
        <p:sp>
          <p:nvSpPr>
            <p:cNvPr id="66" name="Rectangle 65"/>
            <p:cNvSpPr>
              <a:spLocks noChangeArrowheads="1"/>
            </p:cNvSpPr>
            <p:nvPr/>
          </p:nvSpPr>
          <p:spPr bwMode="auto">
            <a:xfrm>
              <a:off x="400" y="1544"/>
              <a:ext cx="155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r>
                <a:rPr lang="en-US" altLang="en-US" sz="2000" dirty="0">
                  <a:solidFill>
                    <a:srgbClr val="444444"/>
                  </a:solidFill>
                </a:rPr>
                <a:t>area (when unloaded)</a:t>
              </a:r>
              <a:endParaRPr lang="en-US" altLang="en-US" dirty="0"/>
            </a:p>
          </p:txBody>
        </p:sp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1928" y="1024"/>
              <a:ext cx="137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r>
                <a:rPr lang="en-US" altLang="en-US" sz="2800" i="1">
                  <a:solidFill>
                    <a:srgbClr val="AA0000"/>
                  </a:solidFill>
                </a:rPr>
                <a:t>F</a:t>
              </a:r>
              <a:endParaRPr lang="en-US" altLang="en-US" i="1"/>
            </a:p>
          </p:txBody>
        </p:sp>
        <p:sp>
          <p:nvSpPr>
            <p:cNvPr id="68" name="Oval 67"/>
            <p:cNvSpPr>
              <a:spLocks noChangeArrowheads="1"/>
            </p:cNvSpPr>
            <p:nvPr/>
          </p:nvSpPr>
          <p:spPr bwMode="auto">
            <a:xfrm>
              <a:off x="1148" y="1049"/>
              <a:ext cx="72" cy="184"/>
            </a:xfrm>
            <a:prstGeom prst="ellipse">
              <a:avLst/>
            </a:prstGeom>
            <a:solidFill>
              <a:srgbClr val="444444"/>
            </a:solidFill>
            <a:ln w="12700">
              <a:solidFill>
                <a:srgbClr val="444444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80" name="Group 79"/>
            <p:cNvGrpSpPr>
              <a:grpSpLocks/>
            </p:cNvGrpSpPr>
            <p:nvPr/>
          </p:nvGrpSpPr>
          <p:grpSpPr bwMode="auto">
            <a:xfrm>
              <a:off x="576" y="1152"/>
              <a:ext cx="616" cy="240"/>
              <a:chOff x="576" y="1152"/>
              <a:chExt cx="616" cy="240"/>
            </a:xfrm>
          </p:grpSpPr>
          <p:sp>
            <p:nvSpPr>
              <p:cNvPr id="107" name="Freeform 106"/>
              <p:cNvSpPr>
                <a:spLocks/>
              </p:cNvSpPr>
              <p:nvPr/>
            </p:nvSpPr>
            <p:spPr bwMode="auto">
              <a:xfrm>
                <a:off x="1088" y="1152"/>
                <a:ext cx="104" cy="104"/>
              </a:xfrm>
              <a:custGeom>
                <a:avLst/>
                <a:gdLst>
                  <a:gd name="T0" fmla="*/ 104 w 104"/>
                  <a:gd name="T1" fmla="*/ 24 h 104"/>
                  <a:gd name="T2" fmla="*/ 40 w 104"/>
                  <a:gd name="T3" fmla="*/ 104 h 104"/>
                  <a:gd name="T4" fmla="*/ 48 w 104"/>
                  <a:gd name="T5" fmla="*/ 40 h 104"/>
                  <a:gd name="T6" fmla="*/ 0 w 104"/>
                  <a:gd name="T7" fmla="*/ 0 h 104"/>
                  <a:gd name="T8" fmla="*/ 104 w 104"/>
                  <a:gd name="T9" fmla="*/ 24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104"/>
                  <a:gd name="T17" fmla="*/ 104 w 104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104">
                    <a:moveTo>
                      <a:pt x="104" y="24"/>
                    </a:moveTo>
                    <a:lnTo>
                      <a:pt x="40" y="104"/>
                    </a:lnTo>
                    <a:lnTo>
                      <a:pt x="48" y="40"/>
                    </a:lnTo>
                    <a:lnTo>
                      <a:pt x="0" y="0"/>
                    </a:lnTo>
                    <a:lnTo>
                      <a:pt x="104" y="24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8" name="Line 35"/>
              <p:cNvSpPr>
                <a:spLocks noChangeShapeType="1"/>
              </p:cNvSpPr>
              <p:nvPr/>
            </p:nvSpPr>
            <p:spPr bwMode="auto">
              <a:xfrm flipV="1">
                <a:off x="576" y="1192"/>
                <a:ext cx="560" cy="20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82" name="Group 81"/>
            <p:cNvGrpSpPr>
              <a:grpSpLocks/>
            </p:cNvGrpSpPr>
            <p:nvPr/>
          </p:nvGrpSpPr>
          <p:grpSpPr bwMode="auto">
            <a:xfrm>
              <a:off x="584" y="1096"/>
              <a:ext cx="168" cy="96"/>
              <a:chOff x="584" y="1096"/>
              <a:chExt cx="168" cy="96"/>
            </a:xfrm>
          </p:grpSpPr>
          <p:sp>
            <p:nvSpPr>
              <p:cNvPr id="105" name="Freeform 104"/>
              <p:cNvSpPr>
                <a:spLocks/>
              </p:cNvSpPr>
              <p:nvPr/>
            </p:nvSpPr>
            <p:spPr bwMode="auto">
              <a:xfrm>
                <a:off x="584" y="1096"/>
                <a:ext cx="104" cy="96"/>
              </a:xfrm>
              <a:custGeom>
                <a:avLst/>
                <a:gdLst>
                  <a:gd name="T0" fmla="*/ 0 w 104"/>
                  <a:gd name="T1" fmla="*/ 48 h 96"/>
                  <a:gd name="T2" fmla="*/ 104 w 104"/>
                  <a:gd name="T3" fmla="*/ 0 h 96"/>
                  <a:gd name="T4" fmla="*/ 72 w 104"/>
                  <a:gd name="T5" fmla="*/ 48 h 96"/>
                  <a:gd name="T6" fmla="*/ 104 w 104"/>
                  <a:gd name="T7" fmla="*/ 96 h 96"/>
                  <a:gd name="T8" fmla="*/ 0 w 104"/>
                  <a:gd name="T9" fmla="*/ 48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96"/>
                  <a:gd name="T17" fmla="*/ 104 w 104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96">
                    <a:moveTo>
                      <a:pt x="0" y="48"/>
                    </a:moveTo>
                    <a:lnTo>
                      <a:pt x="104" y="0"/>
                    </a:lnTo>
                    <a:lnTo>
                      <a:pt x="72" y="48"/>
                    </a:lnTo>
                    <a:lnTo>
                      <a:pt x="104" y="96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AA0000"/>
              </a:solidFill>
              <a:ln w="12700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6" name="Line 38"/>
              <p:cNvSpPr>
                <a:spLocks noChangeShapeType="1"/>
              </p:cNvSpPr>
              <p:nvPr/>
            </p:nvSpPr>
            <p:spPr bwMode="auto">
              <a:xfrm>
                <a:off x="656" y="1144"/>
                <a:ext cx="96" cy="1"/>
              </a:xfrm>
              <a:prstGeom prst="line">
                <a:avLst/>
              </a:prstGeom>
              <a:noFill/>
              <a:ln w="25400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83" name="Rectangle 82"/>
            <p:cNvSpPr>
              <a:spLocks noChangeArrowheads="1"/>
            </p:cNvSpPr>
            <p:nvPr/>
          </p:nvSpPr>
          <p:spPr bwMode="auto">
            <a:xfrm>
              <a:off x="416" y="1024"/>
              <a:ext cx="137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r>
                <a:rPr lang="en-US" altLang="en-US" sz="2800" i="1">
                  <a:solidFill>
                    <a:srgbClr val="AA0000"/>
                  </a:solidFill>
                </a:rPr>
                <a:t>F</a:t>
              </a:r>
              <a:endParaRPr lang="en-US" altLang="en-US" i="1"/>
            </a:p>
          </p:txBody>
        </p:sp>
        <p:sp>
          <p:nvSpPr>
            <p:cNvPr id="99" name="AutoShape 187"/>
            <p:cNvSpPr>
              <a:spLocks noChangeArrowheads="1"/>
            </p:cNvSpPr>
            <p:nvPr/>
          </p:nvSpPr>
          <p:spPr bwMode="auto">
            <a:xfrm rot="5400000">
              <a:off x="1140" y="645"/>
              <a:ext cx="189" cy="993"/>
            </a:xfrm>
            <a:prstGeom prst="can">
              <a:avLst>
                <a:gd name="adj" fmla="val 41789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02" name="Group 101"/>
            <p:cNvGrpSpPr>
              <a:grpSpLocks/>
            </p:cNvGrpSpPr>
            <p:nvPr/>
          </p:nvGrpSpPr>
          <p:grpSpPr bwMode="auto">
            <a:xfrm>
              <a:off x="1704" y="1096"/>
              <a:ext cx="168" cy="96"/>
              <a:chOff x="1704" y="1096"/>
              <a:chExt cx="168" cy="96"/>
            </a:xfrm>
          </p:grpSpPr>
          <p:sp>
            <p:nvSpPr>
              <p:cNvPr id="103" name="Freeform 102"/>
              <p:cNvSpPr>
                <a:spLocks/>
              </p:cNvSpPr>
              <p:nvPr/>
            </p:nvSpPr>
            <p:spPr bwMode="auto">
              <a:xfrm>
                <a:off x="1768" y="1096"/>
                <a:ext cx="104" cy="96"/>
              </a:xfrm>
              <a:custGeom>
                <a:avLst/>
                <a:gdLst>
                  <a:gd name="T0" fmla="*/ 104 w 104"/>
                  <a:gd name="T1" fmla="*/ 48 h 96"/>
                  <a:gd name="T2" fmla="*/ 0 w 104"/>
                  <a:gd name="T3" fmla="*/ 96 h 96"/>
                  <a:gd name="T4" fmla="*/ 32 w 104"/>
                  <a:gd name="T5" fmla="*/ 48 h 96"/>
                  <a:gd name="T6" fmla="*/ 0 w 104"/>
                  <a:gd name="T7" fmla="*/ 0 h 96"/>
                  <a:gd name="T8" fmla="*/ 104 w 104"/>
                  <a:gd name="T9" fmla="*/ 48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96"/>
                  <a:gd name="T17" fmla="*/ 104 w 104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96">
                    <a:moveTo>
                      <a:pt x="104" y="48"/>
                    </a:moveTo>
                    <a:lnTo>
                      <a:pt x="0" y="96"/>
                    </a:lnTo>
                    <a:lnTo>
                      <a:pt x="32" y="48"/>
                    </a:lnTo>
                    <a:lnTo>
                      <a:pt x="0" y="0"/>
                    </a:lnTo>
                    <a:lnTo>
                      <a:pt x="104" y="48"/>
                    </a:lnTo>
                    <a:close/>
                  </a:path>
                </a:pathLst>
              </a:custGeom>
              <a:solidFill>
                <a:srgbClr val="AA0000"/>
              </a:solidFill>
              <a:ln w="12700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4" name="Line 27"/>
              <p:cNvSpPr>
                <a:spLocks noChangeShapeType="1"/>
              </p:cNvSpPr>
              <p:nvPr/>
            </p:nvSpPr>
            <p:spPr bwMode="auto">
              <a:xfrm>
                <a:off x="1704" y="1144"/>
                <a:ext cx="96" cy="1"/>
              </a:xfrm>
              <a:prstGeom prst="line">
                <a:avLst/>
              </a:prstGeom>
              <a:noFill/>
              <a:ln w="25400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grpSp>
        <p:nvGrpSpPr>
          <p:cNvPr id="184" name="Group 183"/>
          <p:cNvGrpSpPr>
            <a:grpSpLocks/>
          </p:cNvGrpSpPr>
          <p:nvPr/>
        </p:nvGrpSpPr>
        <p:grpSpPr bwMode="auto">
          <a:xfrm>
            <a:off x="7261246" y="4860433"/>
            <a:ext cx="1066801" cy="965201"/>
            <a:chOff x="872" y="1096"/>
            <a:chExt cx="672" cy="608"/>
          </a:xfrm>
        </p:grpSpPr>
        <p:sp>
          <p:nvSpPr>
            <p:cNvPr id="244" name="Rectangle 243"/>
            <p:cNvSpPr>
              <a:spLocks noChangeArrowheads="1"/>
            </p:cNvSpPr>
            <p:nvPr/>
          </p:nvSpPr>
          <p:spPr bwMode="auto">
            <a:xfrm>
              <a:off x="872" y="1200"/>
              <a:ext cx="9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r>
                <a:rPr lang="en-US" altLang="en-US" sz="2800">
                  <a:solidFill>
                    <a:srgbClr val="000000"/>
                  </a:solidFill>
                  <a:latin typeface="Symbol" charset="2"/>
                </a:rPr>
                <a:t>e</a:t>
              </a:r>
              <a:endParaRPr lang="en-US" altLang="en-US">
                <a:latin typeface="Times" charset="0"/>
              </a:endParaRPr>
            </a:p>
          </p:txBody>
        </p:sp>
        <p:sp>
          <p:nvSpPr>
            <p:cNvPr id="245" name="Rectangle 244"/>
            <p:cNvSpPr>
              <a:spLocks noChangeArrowheads="1"/>
            </p:cNvSpPr>
            <p:nvPr/>
          </p:nvSpPr>
          <p:spPr bwMode="auto">
            <a:xfrm>
              <a:off x="1064" y="1200"/>
              <a:ext cx="123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r>
                <a:rPr lang="en-US" altLang="en-US" sz="2800" dirty="0">
                  <a:solidFill>
                    <a:srgbClr val="000000"/>
                  </a:solidFill>
                  <a:latin typeface="Symbol" charset="2"/>
                </a:rPr>
                <a:t>=</a:t>
              </a:r>
              <a:endParaRPr lang="en-US" altLang="en-US" dirty="0">
                <a:latin typeface="Times" charset="0"/>
              </a:endParaRPr>
            </a:p>
          </p:txBody>
        </p:sp>
        <p:sp>
          <p:nvSpPr>
            <p:cNvPr id="246" name="Line 82"/>
            <p:cNvSpPr>
              <a:spLocks noChangeShapeType="1"/>
            </p:cNvSpPr>
            <p:nvPr/>
          </p:nvSpPr>
          <p:spPr bwMode="auto">
            <a:xfrm>
              <a:off x="1248" y="1424"/>
              <a:ext cx="29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7" name="Rectangle 246"/>
            <p:cNvSpPr>
              <a:spLocks noChangeArrowheads="1"/>
            </p:cNvSpPr>
            <p:nvPr/>
          </p:nvSpPr>
          <p:spPr bwMode="auto">
            <a:xfrm>
              <a:off x="1312" y="1096"/>
              <a:ext cx="111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r>
                <a:rPr lang="en-US" altLang="en-US" sz="2800">
                  <a:solidFill>
                    <a:srgbClr val="008800"/>
                  </a:solidFill>
                  <a:latin typeface="Symbol" charset="2"/>
                </a:rPr>
                <a:t>d</a:t>
              </a:r>
              <a:endParaRPr lang="en-US" altLang="en-US">
                <a:latin typeface="Times" charset="0"/>
              </a:endParaRPr>
            </a:p>
          </p:txBody>
        </p:sp>
        <p:sp>
          <p:nvSpPr>
            <p:cNvPr id="248" name="Rectangle 247"/>
            <p:cNvSpPr>
              <a:spLocks noChangeArrowheads="1"/>
            </p:cNvSpPr>
            <p:nvPr/>
          </p:nvSpPr>
          <p:spPr bwMode="auto">
            <a:xfrm>
              <a:off x="1248" y="1424"/>
              <a:ext cx="12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r>
                <a:rPr lang="en-US" altLang="en-US" sz="2800" i="1" dirty="0">
                  <a:solidFill>
                    <a:srgbClr val="000000"/>
                  </a:solidFill>
                </a:rPr>
                <a:t>L</a:t>
              </a:r>
              <a:endParaRPr lang="en-US" altLang="en-US" i="1" dirty="0"/>
            </a:p>
          </p:txBody>
        </p:sp>
        <p:sp>
          <p:nvSpPr>
            <p:cNvPr id="249" name="Rectangle 248"/>
            <p:cNvSpPr>
              <a:spLocks noChangeArrowheads="1"/>
            </p:cNvSpPr>
            <p:nvPr/>
          </p:nvSpPr>
          <p:spPr bwMode="auto">
            <a:xfrm>
              <a:off x="1384" y="1512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r>
                <a:rPr lang="en-US" altLang="en-US" sz="2000" i="1" dirty="0">
                  <a:solidFill>
                    <a:srgbClr val="000000"/>
                  </a:solidFill>
                </a:rPr>
                <a:t>o</a:t>
              </a:r>
              <a:endParaRPr lang="en-US" altLang="en-US" i="1" dirty="0"/>
            </a:p>
          </p:txBody>
        </p:sp>
      </p:grpSp>
      <p:grpSp>
        <p:nvGrpSpPr>
          <p:cNvPr id="185" name="Group 184"/>
          <p:cNvGrpSpPr>
            <a:grpSpLocks/>
          </p:cNvGrpSpPr>
          <p:nvPr/>
        </p:nvGrpSpPr>
        <p:grpSpPr bwMode="auto">
          <a:xfrm>
            <a:off x="8587860" y="3755532"/>
            <a:ext cx="1804989" cy="2603500"/>
            <a:chOff x="2352" y="648"/>
            <a:chExt cx="1137" cy="1640"/>
          </a:xfrm>
        </p:grpSpPr>
        <p:sp>
          <p:nvSpPr>
            <p:cNvPr id="199" name="Rectangle 198"/>
            <p:cNvSpPr>
              <a:spLocks noChangeArrowheads="1"/>
            </p:cNvSpPr>
            <p:nvPr/>
          </p:nvSpPr>
          <p:spPr bwMode="auto">
            <a:xfrm>
              <a:off x="2352" y="1112"/>
              <a:ext cx="728" cy="72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00" name="Group 199"/>
            <p:cNvGrpSpPr>
              <a:grpSpLocks/>
            </p:cNvGrpSpPr>
            <p:nvPr/>
          </p:nvGrpSpPr>
          <p:grpSpPr bwMode="auto">
            <a:xfrm>
              <a:off x="2656" y="648"/>
              <a:ext cx="112" cy="288"/>
              <a:chOff x="2656" y="648"/>
              <a:chExt cx="112" cy="288"/>
            </a:xfrm>
          </p:grpSpPr>
          <p:sp>
            <p:nvSpPr>
              <p:cNvPr id="242" name="Freeform 241"/>
              <p:cNvSpPr>
                <a:spLocks/>
              </p:cNvSpPr>
              <p:nvPr/>
            </p:nvSpPr>
            <p:spPr bwMode="auto">
              <a:xfrm>
                <a:off x="2656" y="648"/>
                <a:ext cx="112" cy="120"/>
              </a:xfrm>
              <a:custGeom>
                <a:avLst/>
                <a:gdLst>
                  <a:gd name="T0" fmla="*/ 56 w 112"/>
                  <a:gd name="T1" fmla="*/ 0 h 120"/>
                  <a:gd name="T2" fmla="*/ 112 w 112"/>
                  <a:gd name="T3" fmla="*/ 120 h 120"/>
                  <a:gd name="T4" fmla="*/ 56 w 112"/>
                  <a:gd name="T5" fmla="*/ 80 h 120"/>
                  <a:gd name="T6" fmla="*/ 0 w 112"/>
                  <a:gd name="T7" fmla="*/ 120 h 120"/>
                  <a:gd name="T8" fmla="*/ 56 w 112"/>
                  <a:gd name="T9" fmla="*/ 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"/>
                  <a:gd name="T16" fmla="*/ 0 h 120"/>
                  <a:gd name="T17" fmla="*/ 112 w 112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" h="120">
                    <a:moveTo>
                      <a:pt x="56" y="0"/>
                    </a:moveTo>
                    <a:lnTo>
                      <a:pt x="112" y="120"/>
                    </a:lnTo>
                    <a:lnTo>
                      <a:pt x="56" y="80"/>
                    </a:lnTo>
                    <a:lnTo>
                      <a:pt x="0" y="12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8800"/>
              </a:solidFill>
              <a:ln w="12700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3" name="Line 106"/>
              <p:cNvSpPr>
                <a:spLocks noChangeShapeType="1"/>
              </p:cNvSpPr>
              <p:nvPr/>
            </p:nvSpPr>
            <p:spPr bwMode="auto">
              <a:xfrm>
                <a:off x="2712" y="728"/>
                <a:ext cx="1" cy="208"/>
              </a:xfrm>
              <a:prstGeom prst="line">
                <a:avLst/>
              </a:prstGeom>
              <a:noFill/>
              <a:ln w="38100">
                <a:solidFill>
                  <a:srgbClr val="0088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201" name="Group 200"/>
            <p:cNvGrpSpPr>
              <a:grpSpLocks/>
            </p:cNvGrpSpPr>
            <p:nvPr/>
          </p:nvGrpSpPr>
          <p:grpSpPr bwMode="auto">
            <a:xfrm>
              <a:off x="2648" y="2000"/>
              <a:ext cx="112" cy="288"/>
              <a:chOff x="2648" y="2000"/>
              <a:chExt cx="112" cy="288"/>
            </a:xfrm>
          </p:grpSpPr>
          <p:sp>
            <p:nvSpPr>
              <p:cNvPr id="240" name="Freeform 239"/>
              <p:cNvSpPr>
                <a:spLocks/>
              </p:cNvSpPr>
              <p:nvPr/>
            </p:nvSpPr>
            <p:spPr bwMode="auto">
              <a:xfrm>
                <a:off x="2648" y="2168"/>
                <a:ext cx="112" cy="120"/>
              </a:xfrm>
              <a:custGeom>
                <a:avLst/>
                <a:gdLst>
                  <a:gd name="T0" fmla="*/ 56 w 112"/>
                  <a:gd name="T1" fmla="*/ 120 h 120"/>
                  <a:gd name="T2" fmla="*/ 0 w 112"/>
                  <a:gd name="T3" fmla="*/ 0 h 120"/>
                  <a:gd name="T4" fmla="*/ 56 w 112"/>
                  <a:gd name="T5" fmla="*/ 40 h 120"/>
                  <a:gd name="T6" fmla="*/ 112 w 112"/>
                  <a:gd name="T7" fmla="*/ 0 h 120"/>
                  <a:gd name="T8" fmla="*/ 56 w 112"/>
                  <a:gd name="T9" fmla="*/ 12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"/>
                  <a:gd name="T16" fmla="*/ 0 h 120"/>
                  <a:gd name="T17" fmla="*/ 112 w 112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" h="120">
                    <a:moveTo>
                      <a:pt x="56" y="120"/>
                    </a:moveTo>
                    <a:lnTo>
                      <a:pt x="0" y="0"/>
                    </a:lnTo>
                    <a:lnTo>
                      <a:pt x="56" y="40"/>
                    </a:lnTo>
                    <a:lnTo>
                      <a:pt x="112" y="0"/>
                    </a:lnTo>
                    <a:lnTo>
                      <a:pt x="56" y="120"/>
                    </a:lnTo>
                    <a:close/>
                  </a:path>
                </a:pathLst>
              </a:custGeom>
              <a:solidFill>
                <a:srgbClr val="008800"/>
              </a:solidFill>
              <a:ln w="12700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1" name="Line 109"/>
              <p:cNvSpPr>
                <a:spLocks noChangeShapeType="1"/>
              </p:cNvSpPr>
              <p:nvPr/>
            </p:nvSpPr>
            <p:spPr bwMode="auto">
              <a:xfrm flipV="1">
                <a:off x="2704" y="2000"/>
                <a:ext cx="1" cy="208"/>
              </a:xfrm>
              <a:prstGeom prst="line">
                <a:avLst/>
              </a:prstGeom>
              <a:noFill/>
              <a:ln w="38100">
                <a:solidFill>
                  <a:srgbClr val="0088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02" name="Line 116"/>
            <p:cNvSpPr>
              <a:spLocks noChangeShapeType="1"/>
            </p:cNvSpPr>
            <p:nvPr/>
          </p:nvSpPr>
          <p:spPr bwMode="auto">
            <a:xfrm>
              <a:off x="2976" y="111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3" name="Line 117"/>
            <p:cNvSpPr>
              <a:spLocks noChangeShapeType="1"/>
            </p:cNvSpPr>
            <p:nvPr/>
          </p:nvSpPr>
          <p:spPr bwMode="auto">
            <a:xfrm>
              <a:off x="3032" y="111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4" name="Rectangle 203"/>
            <p:cNvSpPr>
              <a:spLocks noChangeArrowheads="1"/>
            </p:cNvSpPr>
            <p:nvPr/>
          </p:nvSpPr>
          <p:spPr bwMode="auto">
            <a:xfrm>
              <a:off x="3136" y="904"/>
              <a:ext cx="9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r>
                <a:rPr lang="en-US" altLang="en-US">
                  <a:solidFill>
                    <a:srgbClr val="008800"/>
                  </a:solidFill>
                  <a:latin typeface="Symbol" charset="2"/>
                </a:rPr>
                <a:t>d</a:t>
              </a:r>
              <a:endParaRPr lang="en-US" altLang="en-US">
                <a:latin typeface="Times" charset="0"/>
              </a:endParaRPr>
            </a:p>
          </p:txBody>
        </p:sp>
        <p:sp>
          <p:nvSpPr>
            <p:cNvPr id="205" name="Rectangle 204"/>
            <p:cNvSpPr>
              <a:spLocks noChangeArrowheads="1"/>
            </p:cNvSpPr>
            <p:nvPr/>
          </p:nvSpPr>
          <p:spPr bwMode="auto">
            <a:xfrm>
              <a:off x="3232" y="912"/>
              <a:ext cx="16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r>
                <a:rPr lang="en-US" altLang="en-US">
                  <a:solidFill>
                    <a:srgbClr val="008800"/>
                  </a:solidFill>
                </a:rPr>
                <a:t>/2</a:t>
              </a:r>
              <a:endParaRPr lang="en-US" altLang="en-US"/>
            </a:p>
          </p:txBody>
        </p:sp>
        <p:sp>
          <p:nvSpPr>
            <p:cNvPr id="206" name="Freeform 205"/>
            <p:cNvSpPr>
              <a:spLocks/>
            </p:cNvSpPr>
            <p:nvPr/>
          </p:nvSpPr>
          <p:spPr bwMode="auto">
            <a:xfrm>
              <a:off x="3176" y="1754"/>
              <a:ext cx="80" cy="88"/>
            </a:xfrm>
            <a:custGeom>
              <a:avLst/>
              <a:gdLst>
                <a:gd name="T0" fmla="*/ 40 w 80"/>
                <a:gd name="T1" fmla="*/ 88 h 88"/>
                <a:gd name="T2" fmla="*/ 0 w 80"/>
                <a:gd name="T3" fmla="*/ 0 h 88"/>
                <a:gd name="T4" fmla="*/ 40 w 80"/>
                <a:gd name="T5" fmla="*/ 32 h 88"/>
                <a:gd name="T6" fmla="*/ 80 w 80"/>
                <a:gd name="T7" fmla="*/ 0 h 88"/>
                <a:gd name="T8" fmla="*/ 40 w 80"/>
                <a:gd name="T9" fmla="*/ 88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8"/>
                <a:gd name="T17" fmla="*/ 80 w 80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8">
                  <a:moveTo>
                    <a:pt x="40" y="88"/>
                  </a:moveTo>
                  <a:lnTo>
                    <a:pt x="0" y="0"/>
                  </a:lnTo>
                  <a:lnTo>
                    <a:pt x="40" y="32"/>
                  </a:lnTo>
                  <a:lnTo>
                    <a:pt x="80" y="0"/>
                  </a:lnTo>
                  <a:lnTo>
                    <a:pt x="40" y="88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7" name="Freeform 206"/>
            <p:cNvSpPr>
              <a:spLocks/>
            </p:cNvSpPr>
            <p:nvPr/>
          </p:nvSpPr>
          <p:spPr bwMode="auto">
            <a:xfrm>
              <a:off x="3176" y="1112"/>
              <a:ext cx="80" cy="88"/>
            </a:xfrm>
            <a:custGeom>
              <a:avLst/>
              <a:gdLst>
                <a:gd name="T0" fmla="*/ 40 w 80"/>
                <a:gd name="T1" fmla="*/ 0 h 88"/>
                <a:gd name="T2" fmla="*/ 80 w 80"/>
                <a:gd name="T3" fmla="*/ 88 h 88"/>
                <a:gd name="T4" fmla="*/ 40 w 80"/>
                <a:gd name="T5" fmla="*/ 56 h 88"/>
                <a:gd name="T6" fmla="*/ 0 w 80"/>
                <a:gd name="T7" fmla="*/ 88 h 88"/>
                <a:gd name="T8" fmla="*/ 40 w 80"/>
                <a:gd name="T9" fmla="*/ 0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8"/>
                <a:gd name="T17" fmla="*/ 80 w 80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8">
                  <a:moveTo>
                    <a:pt x="40" y="0"/>
                  </a:moveTo>
                  <a:lnTo>
                    <a:pt x="80" y="88"/>
                  </a:lnTo>
                  <a:lnTo>
                    <a:pt x="40" y="56"/>
                  </a:lnTo>
                  <a:lnTo>
                    <a:pt x="0" y="88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8" name="Rectangle 207"/>
            <p:cNvSpPr>
              <a:spLocks noChangeArrowheads="1"/>
            </p:cNvSpPr>
            <p:nvPr/>
          </p:nvSpPr>
          <p:spPr bwMode="auto">
            <a:xfrm>
              <a:off x="3264" y="1344"/>
              <a:ext cx="12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r>
                <a:rPr lang="en-US" altLang="en-US" sz="2800" i="1">
                  <a:solidFill>
                    <a:srgbClr val="000000"/>
                  </a:solidFill>
                </a:rPr>
                <a:t>L</a:t>
              </a:r>
              <a:endParaRPr lang="en-US" altLang="en-US" i="1"/>
            </a:p>
          </p:txBody>
        </p:sp>
        <p:sp>
          <p:nvSpPr>
            <p:cNvPr id="209" name="Rectangle 208"/>
            <p:cNvSpPr>
              <a:spLocks noChangeArrowheads="1"/>
            </p:cNvSpPr>
            <p:nvPr/>
          </p:nvSpPr>
          <p:spPr bwMode="auto">
            <a:xfrm>
              <a:off x="3400" y="1432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r>
                <a:rPr lang="en-US" altLang="en-US" sz="2000" i="1">
                  <a:solidFill>
                    <a:srgbClr val="000000"/>
                  </a:solidFill>
                </a:rPr>
                <a:t>o</a:t>
              </a:r>
              <a:endParaRPr lang="en-US" altLang="en-US" i="1"/>
            </a:p>
          </p:txBody>
        </p:sp>
        <p:grpSp>
          <p:nvGrpSpPr>
            <p:cNvPr id="210" name="Group 209"/>
            <p:cNvGrpSpPr>
              <a:grpSpLocks/>
            </p:cNvGrpSpPr>
            <p:nvPr/>
          </p:nvGrpSpPr>
          <p:grpSpPr bwMode="auto">
            <a:xfrm>
              <a:off x="2368" y="1688"/>
              <a:ext cx="688" cy="80"/>
              <a:chOff x="2368" y="1688"/>
              <a:chExt cx="688" cy="80"/>
            </a:xfrm>
          </p:grpSpPr>
          <p:sp>
            <p:nvSpPr>
              <p:cNvPr id="227" name="Freeform 226"/>
              <p:cNvSpPr>
                <a:spLocks/>
              </p:cNvSpPr>
              <p:nvPr/>
            </p:nvSpPr>
            <p:spPr bwMode="auto">
              <a:xfrm>
                <a:off x="2368" y="1688"/>
                <a:ext cx="88" cy="80"/>
              </a:xfrm>
              <a:custGeom>
                <a:avLst/>
                <a:gdLst>
                  <a:gd name="T0" fmla="*/ 0 w 88"/>
                  <a:gd name="T1" fmla="*/ 40 h 80"/>
                  <a:gd name="T2" fmla="*/ 88 w 88"/>
                  <a:gd name="T3" fmla="*/ 0 h 80"/>
                  <a:gd name="T4" fmla="*/ 56 w 88"/>
                  <a:gd name="T5" fmla="*/ 40 h 80"/>
                  <a:gd name="T6" fmla="*/ 88 w 88"/>
                  <a:gd name="T7" fmla="*/ 80 h 80"/>
                  <a:gd name="T8" fmla="*/ 0 w 88"/>
                  <a:gd name="T9" fmla="*/ 4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"/>
                  <a:gd name="T16" fmla="*/ 0 h 80"/>
                  <a:gd name="T17" fmla="*/ 88 w 88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" h="80">
                    <a:moveTo>
                      <a:pt x="0" y="40"/>
                    </a:moveTo>
                    <a:lnTo>
                      <a:pt x="88" y="0"/>
                    </a:lnTo>
                    <a:lnTo>
                      <a:pt x="56" y="40"/>
                    </a:lnTo>
                    <a:lnTo>
                      <a:pt x="88" y="8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8" name="Freeform 227"/>
              <p:cNvSpPr>
                <a:spLocks/>
              </p:cNvSpPr>
              <p:nvPr/>
            </p:nvSpPr>
            <p:spPr bwMode="auto">
              <a:xfrm>
                <a:off x="2968" y="1688"/>
                <a:ext cx="88" cy="80"/>
              </a:xfrm>
              <a:custGeom>
                <a:avLst/>
                <a:gdLst>
                  <a:gd name="T0" fmla="*/ 88 w 88"/>
                  <a:gd name="T1" fmla="*/ 40 h 80"/>
                  <a:gd name="T2" fmla="*/ 0 w 88"/>
                  <a:gd name="T3" fmla="*/ 80 h 80"/>
                  <a:gd name="T4" fmla="*/ 32 w 88"/>
                  <a:gd name="T5" fmla="*/ 40 h 80"/>
                  <a:gd name="T6" fmla="*/ 0 w 88"/>
                  <a:gd name="T7" fmla="*/ 0 h 80"/>
                  <a:gd name="T8" fmla="*/ 88 w 88"/>
                  <a:gd name="T9" fmla="*/ 4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"/>
                  <a:gd name="T16" fmla="*/ 0 h 80"/>
                  <a:gd name="T17" fmla="*/ 88 w 88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" h="80">
                    <a:moveTo>
                      <a:pt x="88" y="40"/>
                    </a:moveTo>
                    <a:lnTo>
                      <a:pt x="0" y="80"/>
                    </a:lnTo>
                    <a:lnTo>
                      <a:pt x="32" y="40"/>
                    </a:lnTo>
                    <a:lnTo>
                      <a:pt x="0" y="0"/>
                    </a:lnTo>
                    <a:lnTo>
                      <a:pt x="88" y="4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9" name="Line 180"/>
              <p:cNvSpPr>
                <a:spLocks noChangeShapeType="1"/>
              </p:cNvSpPr>
              <p:nvPr/>
            </p:nvSpPr>
            <p:spPr bwMode="auto">
              <a:xfrm>
                <a:off x="2424" y="1728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0" name="Line 181"/>
              <p:cNvSpPr>
                <a:spLocks noChangeShapeType="1"/>
              </p:cNvSpPr>
              <p:nvPr/>
            </p:nvSpPr>
            <p:spPr bwMode="auto">
              <a:xfrm>
                <a:off x="2480" y="1728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1" name="Line 182"/>
              <p:cNvSpPr>
                <a:spLocks noChangeShapeType="1"/>
              </p:cNvSpPr>
              <p:nvPr/>
            </p:nvSpPr>
            <p:spPr bwMode="auto">
              <a:xfrm>
                <a:off x="2536" y="1728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2" name="Line 183"/>
              <p:cNvSpPr>
                <a:spLocks noChangeShapeType="1"/>
              </p:cNvSpPr>
              <p:nvPr/>
            </p:nvSpPr>
            <p:spPr bwMode="auto">
              <a:xfrm>
                <a:off x="2592" y="1728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3" name="Line 184"/>
              <p:cNvSpPr>
                <a:spLocks noChangeShapeType="1"/>
              </p:cNvSpPr>
              <p:nvPr/>
            </p:nvSpPr>
            <p:spPr bwMode="auto">
              <a:xfrm>
                <a:off x="2648" y="1728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4" name="Line 185"/>
              <p:cNvSpPr>
                <a:spLocks noChangeShapeType="1"/>
              </p:cNvSpPr>
              <p:nvPr/>
            </p:nvSpPr>
            <p:spPr bwMode="auto">
              <a:xfrm>
                <a:off x="2704" y="1728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5" name="Line 186"/>
              <p:cNvSpPr>
                <a:spLocks noChangeShapeType="1"/>
              </p:cNvSpPr>
              <p:nvPr/>
            </p:nvSpPr>
            <p:spPr bwMode="auto">
              <a:xfrm>
                <a:off x="2760" y="1728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6" name="Line 187"/>
              <p:cNvSpPr>
                <a:spLocks noChangeShapeType="1"/>
              </p:cNvSpPr>
              <p:nvPr/>
            </p:nvSpPr>
            <p:spPr bwMode="auto">
              <a:xfrm>
                <a:off x="2816" y="1728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7" name="Line 188"/>
              <p:cNvSpPr>
                <a:spLocks noChangeShapeType="1"/>
              </p:cNvSpPr>
              <p:nvPr/>
            </p:nvSpPr>
            <p:spPr bwMode="auto">
              <a:xfrm>
                <a:off x="2872" y="1728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8" name="Line 189"/>
              <p:cNvSpPr>
                <a:spLocks noChangeShapeType="1"/>
              </p:cNvSpPr>
              <p:nvPr/>
            </p:nvSpPr>
            <p:spPr bwMode="auto">
              <a:xfrm>
                <a:off x="2928" y="1728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9" name="Line 190"/>
              <p:cNvSpPr>
                <a:spLocks noChangeShapeType="1"/>
              </p:cNvSpPr>
              <p:nvPr/>
            </p:nvSpPr>
            <p:spPr bwMode="auto">
              <a:xfrm>
                <a:off x="2984" y="1728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11" name="Rectangle 210"/>
            <p:cNvSpPr>
              <a:spLocks noChangeArrowheads="1"/>
            </p:cNvSpPr>
            <p:nvPr/>
          </p:nvSpPr>
          <p:spPr bwMode="auto">
            <a:xfrm>
              <a:off x="2584" y="1496"/>
              <a:ext cx="16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r>
                <a:rPr lang="en-US" altLang="en-US" sz="2800" i="1">
                  <a:solidFill>
                    <a:srgbClr val="000000"/>
                  </a:solidFill>
                </a:rPr>
                <a:t>w</a:t>
              </a:r>
              <a:endParaRPr lang="en-US" altLang="en-US" i="1"/>
            </a:p>
          </p:txBody>
        </p:sp>
        <p:sp>
          <p:nvSpPr>
            <p:cNvPr id="212" name="Rectangle 211"/>
            <p:cNvSpPr>
              <a:spLocks noChangeArrowheads="1"/>
            </p:cNvSpPr>
            <p:nvPr/>
          </p:nvSpPr>
          <p:spPr bwMode="auto">
            <a:xfrm>
              <a:off x="2736" y="1584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r>
                <a:rPr lang="en-US" altLang="en-US" sz="2000" i="1">
                  <a:solidFill>
                    <a:srgbClr val="000000"/>
                  </a:solidFill>
                </a:rPr>
                <a:t>o</a:t>
              </a:r>
              <a:endParaRPr lang="en-US" altLang="en-US" i="1"/>
            </a:p>
          </p:txBody>
        </p:sp>
        <p:grpSp>
          <p:nvGrpSpPr>
            <p:cNvPr id="213" name="Group 212"/>
            <p:cNvGrpSpPr>
              <a:grpSpLocks/>
            </p:cNvGrpSpPr>
            <p:nvPr/>
          </p:nvGrpSpPr>
          <p:grpSpPr bwMode="auto">
            <a:xfrm>
              <a:off x="3088" y="1112"/>
              <a:ext cx="96" cy="152"/>
              <a:chOff x="3088" y="1112"/>
              <a:chExt cx="96" cy="152"/>
            </a:xfrm>
          </p:grpSpPr>
          <p:sp>
            <p:nvSpPr>
              <p:cNvPr id="225" name="Freeform 224"/>
              <p:cNvSpPr>
                <a:spLocks/>
              </p:cNvSpPr>
              <p:nvPr/>
            </p:nvSpPr>
            <p:spPr bwMode="auto">
              <a:xfrm>
                <a:off x="3088" y="1112"/>
                <a:ext cx="96" cy="72"/>
              </a:xfrm>
              <a:custGeom>
                <a:avLst/>
                <a:gdLst>
                  <a:gd name="T0" fmla="*/ 48 w 96"/>
                  <a:gd name="T1" fmla="*/ 0 h 72"/>
                  <a:gd name="T2" fmla="*/ 96 w 96"/>
                  <a:gd name="T3" fmla="*/ 72 h 72"/>
                  <a:gd name="T4" fmla="*/ 48 w 96"/>
                  <a:gd name="T5" fmla="*/ 48 h 72"/>
                  <a:gd name="T6" fmla="*/ 0 w 96"/>
                  <a:gd name="T7" fmla="*/ 72 h 72"/>
                  <a:gd name="T8" fmla="*/ 48 w 96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72"/>
                  <a:gd name="T17" fmla="*/ 96 w 96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72">
                    <a:moveTo>
                      <a:pt x="48" y="0"/>
                    </a:moveTo>
                    <a:lnTo>
                      <a:pt x="96" y="72"/>
                    </a:lnTo>
                    <a:lnTo>
                      <a:pt x="48" y="48"/>
                    </a:lnTo>
                    <a:lnTo>
                      <a:pt x="0" y="7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8800"/>
              </a:solidFill>
              <a:ln w="12700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6" name="Line 208"/>
              <p:cNvSpPr>
                <a:spLocks noChangeShapeType="1"/>
              </p:cNvSpPr>
              <p:nvPr/>
            </p:nvSpPr>
            <p:spPr bwMode="auto">
              <a:xfrm flipV="1">
                <a:off x="3136" y="1160"/>
                <a:ext cx="1" cy="104"/>
              </a:xfrm>
              <a:prstGeom prst="line">
                <a:avLst/>
              </a:prstGeom>
              <a:noFill/>
              <a:ln w="12700">
                <a:solidFill>
                  <a:srgbClr val="0088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214" name="Group 213"/>
            <p:cNvGrpSpPr>
              <a:grpSpLocks/>
            </p:cNvGrpSpPr>
            <p:nvPr/>
          </p:nvGrpSpPr>
          <p:grpSpPr bwMode="auto">
            <a:xfrm>
              <a:off x="3088" y="792"/>
              <a:ext cx="96" cy="152"/>
              <a:chOff x="3088" y="792"/>
              <a:chExt cx="96" cy="152"/>
            </a:xfrm>
          </p:grpSpPr>
          <p:sp>
            <p:nvSpPr>
              <p:cNvPr id="223" name="Freeform 222"/>
              <p:cNvSpPr>
                <a:spLocks/>
              </p:cNvSpPr>
              <p:nvPr/>
            </p:nvSpPr>
            <p:spPr bwMode="auto">
              <a:xfrm>
                <a:off x="3088" y="872"/>
                <a:ext cx="96" cy="72"/>
              </a:xfrm>
              <a:custGeom>
                <a:avLst/>
                <a:gdLst>
                  <a:gd name="T0" fmla="*/ 48 w 96"/>
                  <a:gd name="T1" fmla="*/ 72 h 72"/>
                  <a:gd name="T2" fmla="*/ 0 w 96"/>
                  <a:gd name="T3" fmla="*/ 0 h 72"/>
                  <a:gd name="T4" fmla="*/ 48 w 96"/>
                  <a:gd name="T5" fmla="*/ 24 h 72"/>
                  <a:gd name="T6" fmla="*/ 96 w 96"/>
                  <a:gd name="T7" fmla="*/ 0 h 72"/>
                  <a:gd name="T8" fmla="*/ 48 w 96"/>
                  <a:gd name="T9" fmla="*/ 72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72"/>
                  <a:gd name="T17" fmla="*/ 96 w 96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72">
                    <a:moveTo>
                      <a:pt x="48" y="72"/>
                    </a:moveTo>
                    <a:lnTo>
                      <a:pt x="0" y="0"/>
                    </a:lnTo>
                    <a:lnTo>
                      <a:pt x="48" y="24"/>
                    </a:lnTo>
                    <a:lnTo>
                      <a:pt x="96" y="0"/>
                    </a:lnTo>
                    <a:lnTo>
                      <a:pt x="48" y="72"/>
                    </a:lnTo>
                    <a:close/>
                  </a:path>
                </a:pathLst>
              </a:custGeom>
              <a:solidFill>
                <a:srgbClr val="008800"/>
              </a:solidFill>
              <a:ln w="12700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4" name="Line 211"/>
              <p:cNvSpPr>
                <a:spLocks noChangeShapeType="1"/>
              </p:cNvSpPr>
              <p:nvPr/>
            </p:nvSpPr>
            <p:spPr bwMode="auto">
              <a:xfrm flipV="1">
                <a:off x="3136" y="792"/>
                <a:ext cx="1" cy="104"/>
              </a:xfrm>
              <a:prstGeom prst="line">
                <a:avLst/>
              </a:prstGeom>
              <a:noFill/>
              <a:ln w="12700">
                <a:solidFill>
                  <a:srgbClr val="0088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15" name="Line 215"/>
            <p:cNvSpPr>
              <a:spLocks noChangeShapeType="1"/>
            </p:cNvSpPr>
            <p:nvPr/>
          </p:nvSpPr>
          <p:spPr bwMode="auto">
            <a:xfrm flipH="1">
              <a:off x="2988" y="957"/>
              <a:ext cx="2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6" name="Line 217"/>
            <p:cNvSpPr>
              <a:spLocks noChangeShapeType="1"/>
            </p:cNvSpPr>
            <p:nvPr/>
          </p:nvSpPr>
          <p:spPr bwMode="auto">
            <a:xfrm flipH="1">
              <a:off x="3066" y="1107"/>
              <a:ext cx="1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7" name="Line 218"/>
            <p:cNvSpPr>
              <a:spLocks noChangeShapeType="1"/>
            </p:cNvSpPr>
            <p:nvPr/>
          </p:nvSpPr>
          <p:spPr bwMode="auto">
            <a:xfrm>
              <a:off x="3216" y="1131"/>
              <a:ext cx="0" cy="6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8" name="Line 219"/>
            <p:cNvSpPr>
              <a:spLocks noChangeShapeType="1"/>
            </p:cNvSpPr>
            <p:nvPr/>
          </p:nvSpPr>
          <p:spPr bwMode="auto">
            <a:xfrm flipH="1">
              <a:off x="3072" y="1845"/>
              <a:ext cx="1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9" name="Line 220"/>
            <p:cNvSpPr>
              <a:spLocks noChangeShapeType="1"/>
            </p:cNvSpPr>
            <p:nvPr/>
          </p:nvSpPr>
          <p:spPr bwMode="auto">
            <a:xfrm>
              <a:off x="2988" y="1998"/>
              <a:ext cx="0" cy="2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0" name="Line 221"/>
            <p:cNvSpPr>
              <a:spLocks noChangeShapeType="1"/>
            </p:cNvSpPr>
            <p:nvPr/>
          </p:nvSpPr>
          <p:spPr bwMode="auto">
            <a:xfrm flipH="1">
              <a:off x="3087" y="1998"/>
              <a:ext cx="1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1" name="Line 222"/>
            <p:cNvSpPr>
              <a:spLocks noChangeShapeType="1"/>
            </p:cNvSpPr>
            <p:nvPr/>
          </p:nvSpPr>
          <p:spPr bwMode="auto">
            <a:xfrm>
              <a:off x="3084" y="1998"/>
              <a:ext cx="0" cy="1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2" name="Rectangle 221"/>
            <p:cNvSpPr>
              <a:spLocks noChangeArrowheads="1"/>
            </p:cNvSpPr>
            <p:nvPr/>
          </p:nvSpPr>
          <p:spPr bwMode="auto">
            <a:xfrm>
              <a:off x="2456" y="960"/>
              <a:ext cx="528" cy="1032"/>
            </a:xfrm>
            <a:prstGeom prst="rect">
              <a:avLst/>
            </a:prstGeom>
            <a:noFill/>
            <a:ln w="25400">
              <a:solidFill>
                <a:srgbClr val="0088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86" name="Group 185"/>
          <p:cNvGrpSpPr>
            <a:grpSpLocks/>
          </p:cNvGrpSpPr>
          <p:nvPr/>
        </p:nvGrpSpPr>
        <p:grpSpPr bwMode="auto">
          <a:xfrm>
            <a:off x="8181457" y="5885405"/>
            <a:ext cx="814388" cy="596900"/>
            <a:chOff x="2096" y="1998"/>
            <a:chExt cx="513" cy="376"/>
          </a:xfrm>
        </p:grpSpPr>
        <p:grpSp>
          <p:nvGrpSpPr>
            <p:cNvPr id="187" name="Group 186"/>
            <p:cNvGrpSpPr>
              <a:grpSpLocks/>
            </p:cNvGrpSpPr>
            <p:nvPr/>
          </p:nvGrpSpPr>
          <p:grpSpPr bwMode="auto">
            <a:xfrm>
              <a:off x="2096" y="2110"/>
              <a:ext cx="354" cy="264"/>
              <a:chOff x="2096" y="2110"/>
              <a:chExt cx="354" cy="264"/>
            </a:xfrm>
          </p:grpSpPr>
          <p:sp>
            <p:nvSpPr>
              <p:cNvPr id="196" name="Rectangle 195"/>
              <p:cNvSpPr>
                <a:spLocks noChangeArrowheads="1"/>
              </p:cNvSpPr>
              <p:nvPr/>
            </p:nvSpPr>
            <p:spPr bwMode="auto">
              <a:xfrm>
                <a:off x="2096" y="2110"/>
                <a:ext cx="96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r>
                  <a:rPr lang="en-US" altLang="en-US">
                    <a:solidFill>
                      <a:srgbClr val="004400"/>
                    </a:solidFill>
                    <a:latin typeface="Symbol" charset="2"/>
                  </a:rPr>
                  <a:t>d</a:t>
                </a:r>
                <a:endParaRPr lang="en-US" altLang="en-US">
                  <a:latin typeface="Times" charset="0"/>
                </a:endParaRPr>
              </a:p>
            </p:txBody>
          </p:sp>
          <p:sp>
            <p:nvSpPr>
              <p:cNvPr id="197" name="Rectangle 196"/>
              <p:cNvSpPr>
                <a:spLocks noChangeArrowheads="1"/>
              </p:cNvSpPr>
              <p:nvPr/>
            </p:nvSpPr>
            <p:spPr bwMode="auto">
              <a:xfrm>
                <a:off x="2192" y="2182"/>
                <a:ext cx="8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r>
                  <a:rPr lang="en-US" altLang="en-US" sz="2000" i="1">
                    <a:solidFill>
                      <a:srgbClr val="004400"/>
                    </a:solidFill>
                  </a:rPr>
                  <a:t>L</a:t>
                </a:r>
                <a:endParaRPr lang="en-US" altLang="en-US" i="1"/>
              </a:p>
            </p:txBody>
          </p:sp>
          <p:sp>
            <p:nvSpPr>
              <p:cNvPr id="198" name="Rectangle 197"/>
              <p:cNvSpPr>
                <a:spLocks noChangeArrowheads="1"/>
              </p:cNvSpPr>
              <p:nvPr/>
            </p:nvSpPr>
            <p:spPr bwMode="auto">
              <a:xfrm>
                <a:off x="2288" y="2118"/>
                <a:ext cx="16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r>
                  <a:rPr lang="en-US" altLang="en-US">
                    <a:solidFill>
                      <a:srgbClr val="004400"/>
                    </a:solidFill>
                  </a:rPr>
                  <a:t>/2</a:t>
                </a:r>
                <a:endParaRPr lang="en-US" altLang="en-US"/>
              </a:p>
            </p:txBody>
          </p:sp>
        </p:grpSp>
        <p:grpSp>
          <p:nvGrpSpPr>
            <p:cNvPr id="188" name="Group 187"/>
            <p:cNvGrpSpPr>
              <a:grpSpLocks/>
            </p:cNvGrpSpPr>
            <p:nvPr/>
          </p:nvGrpSpPr>
          <p:grpSpPr bwMode="auto">
            <a:xfrm>
              <a:off x="2187" y="2056"/>
              <a:ext cx="152" cy="96"/>
              <a:chOff x="2208" y="2056"/>
              <a:chExt cx="152" cy="96"/>
            </a:xfrm>
          </p:grpSpPr>
          <p:sp>
            <p:nvSpPr>
              <p:cNvPr id="194" name="Freeform 193"/>
              <p:cNvSpPr>
                <a:spLocks/>
              </p:cNvSpPr>
              <p:nvPr/>
            </p:nvSpPr>
            <p:spPr bwMode="auto">
              <a:xfrm>
                <a:off x="2288" y="2056"/>
                <a:ext cx="72" cy="96"/>
              </a:xfrm>
              <a:custGeom>
                <a:avLst/>
                <a:gdLst>
                  <a:gd name="T0" fmla="*/ 72 w 72"/>
                  <a:gd name="T1" fmla="*/ 48 h 96"/>
                  <a:gd name="T2" fmla="*/ 0 w 72"/>
                  <a:gd name="T3" fmla="*/ 96 h 96"/>
                  <a:gd name="T4" fmla="*/ 24 w 72"/>
                  <a:gd name="T5" fmla="*/ 48 h 96"/>
                  <a:gd name="T6" fmla="*/ 0 w 72"/>
                  <a:gd name="T7" fmla="*/ 0 h 96"/>
                  <a:gd name="T8" fmla="*/ 72 w 72"/>
                  <a:gd name="T9" fmla="*/ 48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96"/>
                  <a:gd name="T17" fmla="*/ 72 w 72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96">
                    <a:moveTo>
                      <a:pt x="72" y="48"/>
                    </a:moveTo>
                    <a:lnTo>
                      <a:pt x="0" y="96"/>
                    </a:lnTo>
                    <a:lnTo>
                      <a:pt x="24" y="48"/>
                    </a:lnTo>
                    <a:lnTo>
                      <a:pt x="0" y="0"/>
                    </a:lnTo>
                    <a:lnTo>
                      <a:pt x="72" y="48"/>
                    </a:lnTo>
                    <a:close/>
                  </a:path>
                </a:pathLst>
              </a:custGeom>
              <a:solidFill>
                <a:srgbClr val="004400"/>
              </a:solidFill>
              <a:ln w="12700">
                <a:solidFill>
                  <a:srgbClr val="0044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5" name="Line 195"/>
              <p:cNvSpPr>
                <a:spLocks noChangeShapeType="1"/>
              </p:cNvSpPr>
              <p:nvPr/>
            </p:nvSpPr>
            <p:spPr bwMode="auto">
              <a:xfrm>
                <a:off x="2208" y="2104"/>
                <a:ext cx="104" cy="1"/>
              </a:xfrm>
              <a:prstGeom prst="line">
                <a:avLst/>
              </a:prstGeom>
              <a:noFill/>
              <a:ln w="12700">
                <a:solidFill>
                  <a:srgbClr val="0044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189" name="Group 188"/>
            <p:cNvGrpSpPr>
              <a:grpSpLocks/>
            </p:cNvGrpSpPr>
            <p:nvPr/>
          </p:nvGrpSpPr>
          <p:grpSpPr bwMode="auto">
            <a:xfrm>
              <a:off x="2457" y="2056"/>
              <a:ext cx="152" cy="96"/>
              <a:chOff x="2448" y="2056"/>
              <a:chExt cx="152" cy="96"/>
            </a:xfrm>
          </p:grpSpPr>
          <p:sp>
            <p:nvSpPr>
              <p:cNvPr id="192" name="Freeform 191"/>
              <p:cNvSpPr>
                <a:spLocks/>
              </p:cNvSpPr>
              <p:nvPr/>
            </p:nvSpPr>
            <p:spPr bwMode="auto">
              <a:xfrm>
                <a:off x="2448" y="2056"/>
                <a:ext cx="72" cy="96"/>
              </a:xfrm>
              <a:custGeom>
                <a:avLst/>
                <a:gdLst>
                  <a:gd name="T0" fmla="*/ 0 w 72"/>
                  <a:gd name="T1" fmla="*/ 48 h 96"/>
                  <a:gd name="T2" fmla="*/ 72 w 72"/>
                  <a:gd name="T3" fmla="*/ 0 h 96"/>
                  <a:gd name="T4" fmla="*/ 48 w 72"/>
                  <a:gd name="T5" fmla="*/ 48 h 96"/>
                  <a:gd name="T6" fmla="*/ 72 w 72"/>
                  <a:gd name="T7" fmla="*/ 96 h 96"/>
                  <a:gd name="T8" fmla="*/ 0 w 72"/>
                  <a:gd name="T9" fmla="*/ 48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96"/>
                  <a:gd name="T17" fmla="*/ 72 w 72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96">
                    <a:moveTo>
                      <a:pt x="0" y="48"/>
                    </a:moveTo>
                    <a:lnTo>
                      <a:pt x="72" y="0"/>
                    </a:lnTo>
                    <a:lnTo>
                      <a:pt x="48" y="48"/>
                    </a:lnTo>
                    <a:lnTo>
                      <a:pt x="72" y="96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4400"/>
              </a:solidFill>
              <a:ln w="12700">
                <a:solidFill>
                  <a:srgbClr val="0044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3" name="Line 198"/>
              <p:cNvSpPr>
                <a:spLocks noChangeShapeType="1"/>
              </p:cNvSpPr>
              <p:nvPr/>
            </p:nvSpPr>
            <p:spPr bwMode="auto">
              <a:xfrm>
                <a:off x="2496" y="2104"/>
                <a:ext cx="104" cy="1"/>
              </a:xfrm>
              <a:prstGeom prst="line">
                <a:avLst/>
              </a:prstGeom>
              <a:noFill/>
              <a:ln w="12700">
                <a:solidFill>
                  <a:srgbClr val="0044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90" name="Line 224"/>
            <p:cNvSpPr>
              <a:spLocks noChangeShapeType="1"/>
            </p:cNvSpPr>
            <p:nvPr/>
          </p:nvSpPr>
          <p:spPr bwMode="auto">
            <a:xfrm>
              <a:off x="2451" y="1998"/>
              <a:ext cx="0" cy="2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1" name="Line 225"/>
            <p:cNvSpPr>
              <a:spLocks noChangeShapeType="1"/>
            </p:cNvSpPr>
            <p:nvPr/>
          </p:nvSpPr>
          <p:spPr bwMode="auto">
            <a:xfrm>
              <a:off x="2346" y="1998"/>
              <a:ext cx="0" cy="1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268" name="Group 267"/>
          <p:cNvGrpSpPr>
            <a:grpSpLocks/>
          </p:cNvGrpSpPr>
          <p:nvPr/>
        </p:nvGrpSpPr>
        <p:grpSpPr bwMode="auto">
          <a:xfrm>
            <a:off x="7127898" y="3894722"/>
            <a:ext cx="1236664" cy="965201"/>
            <a:chOff x="872" y="1096"/>
            <a:chExt cx="779" cy="608"/>
          </a:xfrm>
        </p:grpSpPr>
        <p:sp>
          <p:nvSpPr>
            <p:cNvPr id="269" name="Rectangle 268"/>
            <p:cNvSpPr>
              <a:spLocks noChangeArrowheads="1"/>
            </p:cNvSpPr>
            <p:nvPr/>
          </p:nvSpPr>
          <p:spPr bwMode="auto">
            <a:xfrm>
              <a:off x="872" y="1200"/>
              <a:ext cx="9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r>
                <a:rPr lang="en-US" altLang="en-US" sz="2800" dirty="0">
                  <a:solidFill>
                    <a:srgbClr val="000000"/>
                  </a:solidFill>
                  <a:latin typeface="Symbol" charset="2"/>
                </a:rPr>
                <a:t>e</a:t>
              </a:r>
              <a:endParaRPr lang="en-US" altLang="en-US" dirty="0">
                <a:latin typeface="Times" charset="0"/>
              </a:endParaRPr>
            </a:p>
          </p:txBody>
        </p:sp>
        <p:sp>
          <p:nvSpPr>
            <p:cNvPr id="270" name="Rectangle 269"/>
            <p:cNvSpPr>
              <a:spLocks noChangeArrowheads="1"/>
            </p:cNvSpPr>
            <p:nvPr/>
          </p:nvSpPr>
          <p:spPr bwMode="auto">
            <a:xfrm>
              <a:off x="1064" y="1200"/>
              <a:ext cx="123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r>
                <a:rPr lang="en-US" altLang="en-US" sz="2800" dirty="0">
                  <a:solidFill>
                    <a:srgbClr val="000000"/>
                  </a:solidFill>
                  <a:latin typeface="Symbol" charset="2"/>
                </a:rPr>
                <a:t>=</a:t>
              </a:r>
              <a:endParaRPr lang="en-US" altLang="en-US" dirty="0">
                <a:latin typeface="Times" charset="0"/>
              </a:endParaRPr>
            </a:p>
          </p:txBody>
        </p:sp>
        <p:sp>
          <p:nvSpPr>
            <p:cNvPr id="271" name="Line 82"/>
            <p:cNvSpPr>
              <a:spLocks noChangeShapeType="1"/>
            </p:cNvSpPr>
            <p:nvPr/>
          </p:nvSpPr>
          <p:spPr bwMode="auto">
            <a:xfrm>
              <a:off x="1248" y="1424"/>
              <a:ext cx="29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2" name="Rectangle 271"/>
            <p:cNvSpPr>
              <a:spLocks noChangeArrowheads="1"/>
            </p:cNvSpPr>
            <p:nvPr/>
          </p:nvSpPr>
          <p:spPr bwMode="auto">
            <a:xfrm>
              <a:off x="1202" y="1096"/>
              <a:ext cx="449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r>
                <a:rPr lang="en-US" altLang="en-US" sz="2800" i="1" dirty="0">
                  <a:solidFill>
                    <a:srgbClr val="0088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r>
                <a:rPr lang="en-US" altLang="en-US" sz="2800" i="1" baseline="-25000" dirty="0">
                  <a:solidFill>
                    <a:srgbClr val="0088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dirty="0">
                  <a:solidFill>
                    <a:srgbClr val="0088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altLang="en-US" sz="2800" i="1" dirty="0">
                  <a:solidFill>
                    <a:srgbClr val="0088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r>
                <a:rPr lang="en-US" altLang="en-US" sz="2800" baseline="-25000" dirty="0">
                  <a:solidFill>
                    <a:srgbClr val="0088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endParaRPr lang="en-US" altLang="en-US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Rectangle 272"/>
            <p:cNvSpPr>
              <a:spLocks noChangeArrowheads="1"/>
            </p:cNvSpPr>
            <p:nvPr/>
          </p:nvSpPr>
          <p:spPr bwMode="auto">
            <a:xfrm>
              <a:off x="1358" y="1424"/>
              <a:ext cx="12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r>
                <a:rPr lang="en-US" altLang="en-US" sz="2800" i="1" dirty="0">
                  <a:solidFill>
                    <a:srgbClr val="000000"/>
                  </a:solidFill>
                </a:rPr>
                <a:t>L</a:t>
              </a:r>
              <a:endParaRPr lang="en-US" altLang="en-US" i="1" dirty="0"/>
            </a:p>
          </p:txBody>
        </p:sp>
        <p:sp>
          <p:nvSpPr>
            <p:cNvPr id="274" name="Rectangle 273"/>
            <p:cNvSpPr>
              <a:spLocks noChangeArrowheads="1"/>
            </p:cNvSpPr>
            <p:nvPr/>
          </p:nvSpPr>
          <p:spPr bwMode="auto">
            <a:xfrm>
              <a:off x="1484" y="1512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r>
                <a:rPr lang="en-US" altLang="en-US" sz="2000" i="1" dirty="0">
                  <a:solidFill>
                    <a:srgbClr val="000000"/>
                  </a:solidFill>
                </a:rPr>
                <a:t>o</a:t>
              </a:r>
              <a:endParaRPr lang="en-US" altLang="en-US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67663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6451"/>
            <a:ext cx="12191999" cy="870498"/>
          </a:xfrm>
        </p:spPr>
        <p:txBody>
          <a:bodyPr/>
          <a:lstStyle/>
          <a:p>
            <a:pPr algn="ctr"/>
            <a:r>
              <a:rPr lang="en-US" dirty="0"/>
              <a:t>Stress-Strain Test (Tensile Test)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20" y="1467946"/>
            <a:ext cx="8643998" cy="2759006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  <a:latin typeface="Arial" pitchFamily="34" charset="0"/>
                <a:cs typeface="Arial" pitchFamily="34" charset="0"/>
              </a:rPr>
              <a:t>Typical tensile test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3442D6-4B66-42CA-B9AB-54446816C68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" name="Picture 5" descr="fig_06_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87" y="2395148"/>
            <a:ext cx="3558272" cy="383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Fig 6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851" y="2161623"/>
            <a:ext cx="1011382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30"/>
          <p:cNvSpPr>
            <a:spLocks noChangeShapeType="1"/>
          </p:cNvSpPr>
          <p:nvPr/>
        </p:nvSpPr>
        <p:spPr bwMode="auto">
          <a:xfrm flipV="1">
            <a:off x="8627751" y="3951633"/>
            <a:ext cx="1068" cy="922963"/>
          </a:xfrm>
          <a:prstGeom prst="line">
            <a:avLst/>
          </a:prstGeom>
          <a:noFill/>
          <a:ln w="127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Line 33"/>
          <p:cNvSpPr>
            <a:spLocks noChangeShapeType="1"/>
          </p:cNvSpPr>
          <p:nvPr/>
        </p:nvSpPr>
        <p:spPr bwMode="auto">
          <a:xfrm>
            <a:off x="8483433" y="3888291"/>
            <a:ext cx="360218" cy="0"/>
          </a:xfrm>
          <a:prstGeom prst="line">
            <a:avLst/>
          </a:prstGeom>
          <a:noFill/>
          <a:ln w="127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Line 34"/>
          <p:cNvSpPr>
            <a:spLocks noChangeShapeType="1"/>
          </p:cNvSpPr>
          <p:nvPr/>
        </p:nvSpPr>
        <p:spPr bwMode="auto">
          <a:xfrm>
            <a:off x="8483433" y="4937935"/>
            <a:ext cx="360218" cy="0"/>
          </a:xfrm>
          <a:prstGeom prst="line">
            <a:avLst/>
          </a:prstGeom>
          <a:noFill/>
          <a:ln w="127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792851" y="4129914"/>
            <a:ext cx="698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r>
              <a:rPr lang="en-US" altLang="en-US" sz="1800">
                <a:solidFill>
                  <a:srgbClr val="003399"/>
                </a:solidFill>
              </a:rPr>
              <a:t>gauge </a:t>
            </a:r>
            <a:endParaRPr lang="en-US" altLang="en-US"/>
          </a:p>
        </p:txBody>
      </p:sp>
      <p:cxnSp>
        <p:nvCxnSpPr>
          <p:cNvPr id="12" name="Straight Arrow Connector 11"/>
          <p:cNvCxnSpPr>
            <a:endCxn id="7" idx="1"/>
          </p:cNvCxnSpPr>
          <p:nvPr/>
        </p:nvCxnSpPr>
        <p:spPr>
          <a:xfrm>
            <a:off x="5788351" y="4124401"/>
            <a:ext cx="1988500" cy="882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198937" y="1538245"/>
            <a:ext cx="28909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r>
              <a:rPr lang="en-US" altLang="en-US" dirty="0"/>
              <a:t>• Typical specimen</a:t>
            </a:r>
          </a:p>
        </p:txBody>
      </p:sp>
    </p:spTree>
    <p:extLst>
      <p:ext uri="{BB962C8B-B14F-4D97-AF65-F5344CB8AC3E}">
        <p14:creationId xmlns:p14="http://schemas.microsoft.com/office/powerpoint/2010/main" val="433871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79"/>
            <a:ext cx="12191999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Engineering Stress-Strain Curve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20" y="1333143"/>
            <a:ext cx="8448082" cy="1400257"/>
          </a:xfrm>
        </p:spPr>
        <p:txBody>
          <a:bodyPr>
            <a:normAutofit/>
          </a:bodyPr>
          <a:lstStyle/>
          <a:p>
            <a:r>
              <a:rPr lang="en-US" dirty="0"/>
              <a:t>Tensile stress (TS)</a:t>
            </a:r>
          </a:p>
          <a:p>
            <a:r>
              <a:rPr lang="en-US" dirty="0"/>
              <a:t>Fracture stress (ultimate strength) (FS)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3442D6-4B66-42CA-B9AB-54446816C68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663" y="2733401"/>
            <a:ext cx="7767637" cy="407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4125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099234" cy="853407"/>
          </a:xfrm>
        </p:spPr>
        <p:txBody>
          <a:bodyPr/>
          <a:lstStyle/>
          <a:p>
            <a:pPr algn="ctr"/>
            <a:r>
              <a:rPr lang="en-US" dirty="0"/>
              <a:t>Deformation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20" y="1043874"/>
            <a:ext cx="8422444" cy="245135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Deformation</a:t>
            </a:r>
          </a:p>
          <a:p>
            <a:pPr lvl="1"/>
            <a:r>
              <a:rPr lang="en-US" dirty="0">
                <a:effectLst/>
                <a:cs typeface="Arial" pitchFamily="34" charset="0"/>
              </a:rPr>
              <a:t>Elastic deformation</a:t>
            </a:r>
          </a:p>
          <a:p>
            <a:pPr lvl="2"/>
            <a:r>
              <a:rPr lang="en-US" dirty="0"/>
              <a:t>Bond stretch</a:t>
            </a:r>
          </a:p>
          <a:p>
            <a:pPr lvl="2"/>
            <a:r>
              <a:rPr lang="en-US" dirty="0">
                <a:effectLst/>
                <a:cs typeface="Arial" pitchFamily="34" charset="0"/>
              </a:rPr>
              <a:t>Reversible process</a:t>
            </a:r>
          </a:p>
          <a:p>
            <a:pPr lvl="1"/>
            <a:r>
              <a:rPr lang="en-US" dirty="0"/>
              <a:t>Plastic deformation</a:t>
            </a:r>
          </a:p>
          <a:p>
            <a:pPr lvl="2"/>
            <a:r>
              <a:rPr lang="en-US" dirty="0"/>
              <a:t>Slip of atomic planes</a:t>
            </a:r>
          </a:p>
          <a:p>
            <a:pPr lvl="2"/>
            <a:r>
              <a:rPr lang="en-US" dirty="0">
                <a:effectLst/>
                <a:cs typeface="Arial" pitchFamily="34" charset="0"/>
              </a:rPr>
              <a:t>Permanent change</a:t>
            </a:r>
          </a:p>
          <a:p>
            <a:r>
              <a:rPr lang="en-US" dirty="0"/>
              <a:t>Fracture</a:t>
            </a:r>
            <a:endParaRPr lang="en-US" dirty="0">
              <a:effectLst/>
              <a:cs typeface="Arial" pitchFamily="34" charset="0"/>
            </a:endParaRPr>
          </a:p>
          <a:p>
            <a:pPr lvl="1"/>
            <a:endParaRPr lang="en-US" dirty="0">
              <a:effectLst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3442D6-4B66-42CA-B9AB-54446816C68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173" y="3174824"/>
            <a:ext cx="6170292" cy="3678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567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489" y="-1609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Elastic Deformation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D547F-3049-4B51-A8DF-0DEAFF65A198}" type="slidenum">
              <a:rPr lang="en-US" smtClean="0"/>
              <a:t>7</a:t>
            </a:fld>
            <a:endParaRPr lang="en-US"/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2306638" y="5640173"/>
            <a:ext cx="34240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r>
              <a:rPr lang="en-US" altLang="en-US"/>
              <a:t>Elastic means </a:t>
            </a:r>
            <a:r>
              <a:rPr lang="en-US" altLang="en-US">
                <a:solidFill>
                  <a:schemeClr val="accent2"/>
                </a:solidFill>
              </a:rPr>
              <a:t>reversible</a:t>
            </a:r>
            <a:r>
              <a:rPr lang="en-US" altLang="en-US"/>
              <a:t>!</a:t>
            </a:r>
          </a:p>
        </p:txBody>
      </p: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4465639" y="1753973"/>
            <a:ext cx="2968889" cy="3386138"/>
            <a:chOff x="2971800" y="1143000"/>
            <a:chExt cx="2968889" cy="3386138"/>
          </a:xfrm>
        </p:grpSpPr>
        <p:grpSp>
          <p:nvGrpSpPr>
            <p:cNvPr id="162" name="Group 161"/>
            <p:cNvGrpSpPr>
              <a:grpSpLocks/>
            </p:cNvGrpSpPr>
            <p:nvPr/>
          </p:nvGrpSpPr>
          <p:grpSpPr bwMode="auto">
            <a:xfrm>
              <a:off x="3759209" y="1155700"/>
              <a:ext cx="419101" cy="127000"/>
              <a:chOff x="2368" y="728"/>
              <a:chExt cx="264" cy="80"/>
            </a:xfrm>
          </p:grpSpPr>
          <p:sp>
            <p:nvSpPr>
              <p:cNvPr id="216" name="Line 221"/>
              <p:cNvSpPr>
                <a:spLocks noChangeShapeType="1"/>
              </p:cNvSpPr>
              <p:nvPr/>
            </p:nvSpPr>
            <p:spPr bwMode="auto">
              <a:xfrm flipV="1">
                <a:off x="2368" y="728"/>
                <a:ext cx="112" cy="8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7" name="Line 222"/>
              <p:cNvSpPr>
                <a:spLocks noChangeShapeType="1"/>
              </p:cNvSpPr>
              <p:nvPr/>
            </p:nvSpPr>
            <p:spPr bwMode="auto">
              <a:xfrm flipV="1">
                <a:off x="2419" y="728"/>
                <a:ext cx="112" cy="8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8" name="Line 223"/>
              <p:cNvSpPr>
                <a:spLocks noChangeShapeType="1"/>
              </p:cNvSpPr>
              <p:nvPr/>
            </p:nvSpPr>
            <p:spPr bwMode="auto">
              <a:xfrm flipV="1">
                <a:off x="2470" y="728"/>
                <a:ext cx="112" cy="8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9" name="Line 224"/>
              <p:cNvSpPr>
                <a:spLocks noChangeShapeType="1"/>
              </p:cNvSpPr>
              <p:nvPr/>
            </p:nvSpPr>
            <p:spPr bwMode="auto">
              <a:xfrm flipV="1">
                <a:off x="2520" y="728"/>
                <a:ext cx="112" cy="8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63" name="Rectangle 162"/>
            <p:cNvSpPr>
              <a:spLocks noChangeArrowheads="1"/>
            </p:cNvSpPr>
            <p:nvPr/>
          </p:nvSpPr>
          <p:spPr bwMode="auto">
            <a:xfrm>
              <a:off x="4114800" y="1143000"/>
              <a:ext cx="17809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r>
                <a:rPr lang="en-US" altLang="en-US"/>
                <a:t>2. Small load</a:t>
              </a:r>
            </a:p>
          </p:txBody>
        </p:sp>
        <p:sp>
          <p:nvSpPr>
            <p:cNvPr id="164" name="Rectangle 163"/>
            <p:cNvSpPr>
              <a:spLocks noChangeArrowheads="1"/>
            </p:cNvSpPr>
            <p:nvPr/>
          </p:nvSpPr>
          <p:spPr bwMode="auto">
            <a:xfrm>
              <a:off x="3759200" y="1270000"/>
              <a:ext cx="254000" cy="25908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65" name="Group 164"/>
            <p:cNvGrpSpPr>
              <a:grpSpLocks/>
            </p:cNvGrpSpPr>
            <p:nvPr/>
          </p:nvGrpSpPr>
          <p:grpSpPr bwMode="auto">
            <a:xfrm>
              <a:off x="3784600" y="3911600"/>
              <a:ext cx="177800" cy="393700"/>
              <a:chOff x="2384" y="2464"/>
              <a:chExt cx="112" cy="248"/>
            </a:xfrm>
          </p:grpSpPr>
          <p:sp>
            <p:nvSpPr>
              <p:cNvPr id="214" name="Freeform 213"/>
              <p:cNvSpPr>
                <a:spLocks/>
              </p:cNvSpPr>
              <p:nvPr/>
            </p:nvSpPr>
            <p:spPr bwMode="auto">
              <a:xfrm>
                <a:off x="2384" y="2592"/>
                <a:ext cx="112" cy="120"/>
              </a:xfrm>
              <a:custGeom>
                <a:avLst/>
                <a:gdLst>
                  <a:gd name="T0" fmla="*/ 56 w 112"/>
                  <a:gd name="T1" fmla="*/ 120 h 120"/>
                  <a:gd name="T2" fmla="*/ 0 w 112"/>
                  <a:gd name="T3" fmla="*/ 0 h 120"/>
                  <a:gd name="T4" fmla="*/ 56 w 112"/>
                  <a:gd name="T5" fmla="*/ 40 h 120"/>
                  <a:gd name="T6" fmla="*/ 112 w 112"/>
                  <a:gd name="T7" fmla="*/ 0 h 120"/>
                  <a:gd name="T8" fmla="*/ 56 w 112"/>
                  <a:gd name="T9" fmla="*/ 12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"/>
                  <a:gd name="T16" fmla="*/ 0 h 120"/>
                  <a:gd name="T17" fmla="*/ 112 w 112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" h="120">
                    <a:moveTo>
                      <a:pt x="56" y="120"/>
                    </a:moveTo>
                    <a:lnTo>
                      <a:pt x="0" y="0"/>
                    </a:lnTo>
                    <a:lnTo>
                      <a:pt x="56" y="40"/>
                    </a:lnTo>
                    <a:lnTo>
                      <a:pt x="112" y="0"/>
                    </a:lnTo>
                    <a:lnTo>
                      <a:pt x="56" y="12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" name="Line 126"/>
              <p:cNvSpPr>
                <a:spLocks noChangeShapeType="1"/>
              </p:cNvSpPr>
              <p:nvPr/>
            </p:nvSpPr>
            <p:spPr bwMode="auto">
              <a:xfrm flipV="1">
                <a:off x="2440" y="2464"/>
                <a:ext cx="1" cy="16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166" name="Group 165"/>
            <p:cNvGrpSpPr>
              <a:grpSpLocks/>
            </p:cNvGrpSpPr>
            <p:nvPr/>
          </p:nvGrpSpPr>
          <p:grpSpPr bwMode="auto">
            <a:xfrm>
              <a:off x="4178300" y="1727200"/>
              <a:ext cx="914400" cy="1231900"/>
              <a:chOff x="2632" y="1088"/>
              <a:chExt cx="576" cy="776"/>
            </a:xfrm>
          </p:grpSpPr>
          <p:grpSp>
            <p:nvGrpSpPr>
              <p:cNvPr id="189" name="Group 188"/>
              <p:cNvGrpSpPr>
                <a:grpSpLocks/>
              </p:cNvGrpSpPr>
              <p:nvPr/>
            </p:nvGrpSpPr>
            <p:grpSpPr bwMode="auto">
              <a:xfrm>
                <a:off x="2632" y="1720"/>
                <a:ext cx="512" cy="144"/>
                <a:chOff x="2632" y="1720"/>
                <a:chExt cx="512" cy="144"/>
              </a:xfrm>
            </p:grpSpPr>
            <p:sp>
              <p:nvSpPr>
                <p:cNvPr id="210" name="Oval 209"/>
                <p:cNvSpPr>
                  <a:spLocks noChangeArrowheads="1"/>
                </p:cNvSpPr>
                <p:nvPr/>
              </p:nvSpPr>
              <p:spPr bwMode="auto">
                <a:xfrm>
                  <a:off x="2632" y="1720"/>
                  <a:ext cx="144" cy="144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1" name="Oval 210"/>
                <p:cNvSpPr>
                  <a:spLocks noChangeArrowheads="1"/>
                </p:cNvSpPr>
                <p:nvPr/>
              </p:nvSpPr>
              <p:spPr bwMode="auto">
                <a:xfrm>
                  <a:off x="2752" y="1720"/>
                  <a:ext cx="144" cy="144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2" name="Oval 211"/>
                <p:cNvSpPr>
                  <a:spLocks noChangeArrowheads="1"/>
                </p:cNvSpPr>
                <p:nvPr/>
              </p:nvSpPr>
              <p:spPr bwMode="auto">
                <a:xfrm>
                  <a:off x="2880" y="1720"/>
                  <a:ext cx="144" cy="144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3" name="Oval 212"/>
                <p:cNvSpPr>
                  <a:spLocks noChangeArrowheads="1"/>
                </p:cNvSpPr>
                <p:nvPr/>
              </p:nvSpPr>
              <p:spPr bwMode="auto">
                <a:xfrm>
                  <a:off x="3000" y="1720"/>
                  <a:ext cx="144" cy="144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90" name="Group 189"/>
              <p:cNvGrpSpPr>
                <a:grpSpLocks/>
              </p:cNvGrpSpPr>
              <p:nvPr/>
            </p:nvGrpSpPr>
            <p:grpSpPr bwMode="auto">
              <a:xfrm>
                <a:off x="2688" y="1560"/>
                <a:ext cx="520" cy="144"/>
                <a:chOff x="2688" y="1560"/>
                <a:chExt cx="520" cy="144"/>
              </a:xfrm>
            </p:grpSpPr>
            <p:sp>
              <p:nvSpPr>
                <p:cNvPr id="206" name="Oval 205"/>
                <p:cNvSpPr>
                  <a:spLocks noChangeArrowheads="1"/>
                </p:cNvSpPr>
                <p:nvPr/>
              </p:nvSpPr>
              <p:spPr bwMode="auto">
                <a:xfrm>
                  <a:off x="2688" y="1560"/>
                  <a:ext cx="144" cy="144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07" name="Oval 206"/>
                <p:cNvSpPr>
                  <a:spLocks noChangeArrowheads="1"/>
                </p:cNvSpPr>
                <p:nvPr/>
              </p:nvSpPr>
              <p:spPr bwMode="auto">
                <a:xfrm>
                  <a:off x="2816" y="1560"/>
                  <a:ext cx="144" cy="144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08" name="Oval 207"/>
                <p:cNvSpPr>
                  <a:spLocks noChangeArrowheads="1"/>
                </p:cNvSpPr>
                <p:nvPr/>
              </p:nvSpPr>
              <p:spPr bwMode="auto">
                <a:xfrm>
                  <a:off x="2936" y="1560"/>
                  <a:ext cx="144" cy="144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09" name="Oval 208"/>
                <p:cNvSpPr>
                  <a:spLocks noChangeArrowheads="1"/>
                </p:cNvSpPr>
                <p:nvPr/>
              </p:nvSpPr>
              <p:spPr bwMode="auto">
                <a:xfrm>
                  <a:off x="3064" y="1560"/>
                  <a:ext cx="144" cy="144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91" name="Group 190"/>
              <p:cNvGrpSpPr>
                <a:grpSpLocks/>
              </p:cNvGrpSpPr>
              <p:nvPr/>
            </p:nvGrpSpPr>
            <p:grpSpPr bwMode="auto">
              <a:xfrm>
                <a:off x="2632" y="1400"/>
                <a:ext cx="512" cy="144"/>
                <a:chOff x="2632" y="1400"/>
                <a:chExt cx="512" cy="144"/>
              </a:xfrm>
            </p:grpSpPr>
            <p:sp>
              <p:nvSpPr>
                <p:cNvPr id="202" name="Oval 201"/>
                <p:cNvSpPr>
                  <a:spLocks noChangeArrowheads="1"/>
                </p:cNvSpPr>
                <p:nvPr/>
              </p:nvSpPr>
              <p:spPr bwMode="auto">
                <a:xfrm>
                  <a:off x="2632" y="1400"/>
                  <a:ext cx="144" cy="144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03" name="Oval 202"/>
                <p:cNvSpPr>
                  <a:spLocks noChangeArrowheads="1"/>
                </p:cNvSpPr>
                <p:nvPr/>
              </p:nvSpPr>
              <p:spPr bwMode="auto">
                <a:xfrm>
                  <a:off x="2752" y="1400"/>
                  <a:ext cx="144" cy="144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04" name="Oval 203"/>
                <p:cNvSpPr>
                  <a:spLocks noChangeArrowheads="1"/>
                </p:cNvSpPr>
                <p:nvPr/>
              </p:nvSpPr>
              <p:spPr bwMode="auto">
                <a:xfrm>
                  <a:off x="2880" y="1400"/>
                  <a:ext cx="144" cy="144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05" name="Oval 204"/>
                <p:cNvSpPr>
                  <a:spLocks noChangeArrowheads="1"/>
                </p:cNvSpPr>
                <p:nvPr/>
              </p:nvSpPr>
              <p:spPr bwMode="auto">
                <a:xfrm>
                  <a:off x="3000" y="1400"/>
                  <a:ext cx="144" cy="144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92" name="Group 191"/>
              <p:cNvGrpSpPr>
                <a:grpSpLocks/>
              </p:cNvGrpSpPr>
              <p:nvPr/>
            </p:nvGrpSpPr>
            <p:grpSpPr bwMode="auto">
              <a:xfrm>
                <a:off x="2688" y="1248"/>
                <a:ext cx="520" cy="144"/>
                <a:chOff x="2688" y="1248"/>
                <a:chExt cx="520" cy="144"/>
              </a:xfrm>
            </p:grpSpPr>
            <p:sp>
              <p:nvSpPr>
                <p:cNvPr id="198" name="Oval 197"/>
                <p:cNvSpPr>
                  <a:spLocks noChangeArrowheads="1"/>
                </p:cNvSpPr>
                <p:nvPr/>
              </p:nvSpPr>
              <p:spPr bwMode="auto">
                <a:xfrm>
                  <a:off x="2688" y="1248"/>
                  <a:ext cx="144" cy="144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9" name="Oval 198"/>
                <p:cNvSpPr>
                  <a:spLocks noChangeArrowheads="1"/>
                </p:cNvSpPr>
                <p:nvPr/>
              </p:nvSpPr>
              <p:spPr bwMode="auto">
                <a:xfrm>
                  <a:off x="2816" y="1248"/>
                  <a:ext cx="144" cy="144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00" name="Oval 199"/>
                <p:cNvSpPr>
                  <a:spLocks noChangeArrowheads="1"/>
                </p:cNvSpPr>
                <p:nvPr/>
              </p:nvSpPr>
              <p:spPr bwMode="auto">
                <a:xfrm>
                  <a:off x="2936" y="1248"/>
                  <a:ext cx="144" cy="144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01" name="Oval 200"/>
                <p:cNvSpPr>
                  <a:spLocks noChangeArrowheads="1"/>
                </p:cNvSpPr>
                <p:nvPr/>
              </p:nvSpPr>
              <p:spPr bwMode="auto">
                <a:xfrm>
                  <a:off x="3064" y="1248"/>
                  <a:ext cx="144" cy="144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93" name="Group 192"/>
              <p:cNvGrpSpPr>
                <a:grpSpLocks/>
              </p:cNvGrpSpPr>
              <p:nvPr/>
            </p:nvGrpSpPr>
            <p:grpSpPr bwMode="auto">
              <a:xfrm>
                <a:off x="2632" y="1088"/>
                <a:ext cx="512" cy="144"/>
                <a:chOff x="2632" y="1088"/>
                <a:chExt cx="512" cy="144"/>
              </a:xfrm>
            </p:grpSpPr>
            <p:sp>
              <p:nvSpPr>
                <p:cNvPr id="194" name="Oval 193"/>
                <p:cNvSpPr>
                  <a:spLocks noChangeArrowheads="1"/>
                </p:cNvSpPr>
                <p:nvPr/>
              </p:nvSpPr>
              <p:spPr bwMode="auto">
                <a:xfrm>
                  <a:off x="2632" y="1088"/>
                  <a:ext cx="144" cy="144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5" name="Oval 194"/>
                <p:cNvSpPr>
                  <a:spLocks noChangeArrowheads="1"/>
                </p:cNvSpPr>
                <p:nvPr/>
              </p:nvSpPr>
              <p:spPr bwMode="auto">
                <a:xfrm>
                  <a:off x="2752" y="1088"/>
                  <a:ext cx="144" cy="144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6" name="Oval 195"/>
                <p:cNvSpPr>
                  <a:spLocks noChangeArrowheads="1"/>
                </p:cNvSpPr>
                <p:nvPr/>
              </p:nvSpPr>
              <p:spPr bwMode="auto">
                <a:xfrm>
                  <a:off x="2880" y="1088"/>
                  <a:ext cx="144" cy="144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7" name="Oval 196"/>
                <p:cNvSpPr>
                  <a:spLocks noChangeArrowheads="1"/>
                </p:cNvSpPr>
                <p:nvPr/>
              </p:nvSpPr>
              <p:spPr bwMode="auto">
                <a:xfrm>
                  <a:off x="3000" y="1088"/>
                  <a:ext cx="144" cy="144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</p:grpSp>
        <p:sp>
          <p:nvSpPr>
            <p:cNvPr id="167" name="Rectangle 166"/>
            <p:cNvSpPr>
              <a:spLocks noChangeArrowheads="1"/>
            </p:cNvSpPr>
            <p:nvPr/>
          </p:nvSpPr>
          <p:spPr bwMode="auto">
            <a:xfrm>
              <a:off x="4038600" y="4102100"/>
              <a:ext cx="217488" cy="4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r>
                <a:rPr lang="en-US" altLang="en-US" sz="2800" i="1">
                  <a:solidFill>
                    <a:srgbClr val="000000"/>
                  </a:solidFill>
                </a:rPr>
                <a:t>F</a:t>
              </a:r>
              <a:endParaRPr lang="en-US" altLang="en-US" i="1"/>
            </a:p>
          </p:txBody>
        </p:sp>
        <p:sp>
          <p:nvSpPr>
            <p:cNvPr id="168" name="Rectangle 167"/>
            <p:cNvSpPr>
              <a:spLocks noChangeArrowheads="1"/>
            </p:cNvSpPr>
            <p:nvPr/>
          </p:nvSpPr>
          <p:spPr bwMode="auto">
            <a:xfrm>
              <a:off x="3867150" y="2317750"/>
              <a:ext cx="127000" cy="2540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9" name="Line 156"/>
            <p:cNvSpPr>
              <a:spLocks noChangeShapeType="1"/>
            </p:cNvSpPr>
            <p:nvPr/>
          </p:nvSpPr>
          <p:spPr bwMode="auto">
            <a:xfrm>
              <a:off x="3175000" y="3848100"/>
              <a:ext cx="3810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0" name="Line 157"/>
            <p:cNvSpPr>
              <a:spLocks noChangeShapeType="1"/>
            </p:cNvSpPr>
            <p:nvPr/>
          </p:nvSpPr>
          <p:spPr bwMode="auto">
            <a:xfrm>
              <a:off x="3263900" y="3848100"/>
              <a:ext cx="3810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1" name="Line 158"/>
            <p:cNvSpPr>
              <a:spLocks noChangeShapeType="1"/>
            </p:cNvSpPr>
            <p:nvPr/>
          </p:nvSpPr>
          <p:spPr bwMode="auto">
            <a:xfrm>
              <a:off x="3352800" y="3848100"/>
              <a:ext cx="3810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2" name="Line 159"/>
            <p:cNvSpPr>
              <a:spLocks noChangeShapeType="1"/>
            </p:cNvSpPr>
            <p:nvPr/>
          </p:nvSpPr>
          <p:spPr bwMode="auto">
            <a:xfrm>
              <a:off x="3441700" y="3848100"/>
              <a:ext cx="3810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3" name="Line 160"/>
            <p:cNvSpPr>
              <a:spLocks noChangeShapeType="1"/>
            </p:cNvSpPr>
            <p:nvPr/>
          </p:nvSpPr>
          <p:spPr bwMode="auto">
            <a:xfrm>
              <a:off x="3530600" y="3848100"/>
              <a:ext cx="3810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4" name="Line 161"/>
            <p:cNvSpPr>
              <a:spLocks noChangeShapeType="1"/>
            </p:cNvSpPr>
            <p:nvPr/>
          </p:nvSpPr>
          <p:spPr bwMode="auto">
            <a:xfrm>
              <a:off x="3619500" y="3848100"/>
              <a:ext cx="3810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5" name="Line 162"/>
            <p:cNvSpPr>
              <a:spLocks noChangeShapeType="1"/>
            </p:cNvSpPr>
            <p:nvPr/>
          </p:nvSpPr>
          <p:spPr bwMode="auto">
            <a:xfrm>
              <a:off x="3708400" y="3848100"/>
              <a:ext cx="3810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176" name="Group 175"/>
            <p:cNvGrpSpPr>
              <a:grpSpLocks/>
            </p:cNvGrpSpPr>
            <p:nvPr/>
          </p:nvGrpSpPr>
          <p:grpSpPr bwMode="auto">
            <a:xfrm>
              <a:off x="3492500" y="3200400"/>
              <a:ext cx="127000" cy="444500"/>
              <a:chOff x="2200" y="2016"/>
              <a:chExt cx="80" cy="280"/>
            </a:xfrm>
          </p:grpSpPr>
          <p:sp>
            <p:nvSpPr>
              <p:cNvPr id="187" name="Freeform 186"/>
              <p:cNvSpPr>
                <a:spLocks/>
              </p:cNvSpPr>
              <p:nvPr/>
            </p:nvSpPr>
            <p:spPr bwMode="auto">
              <a:xfrm>
                <a:off x="2200" y="2208"/>
                <a:ext cx="80" cy="88"/>
              </a:xfrm>
              <a:custGeom>
                <a:avLst/>
                <a:gdLst>
                  <a:gd name="T0" fmla="*/ 40 w 80"/>
                  <a:gd name="T1" fmla="*/ 88 h 88"/>
                  <a:gd name="T2" fmla="*/ 0 w 80"/>
                  <a:gd name="T3" fmla="*/ 0 h 88"/>
                  <a:gd name="T4" fmla="*/ 40 w 80"/>
                  <a:gd name="T5" fmla="*/ 32 h 88"/>
                  <a:gd name="T6" fmla="*/ 80 w 80"/>
                  <a:gd name="T7" fmla="*/ 0 h 88"/>
                  <a:gd name="T8" fmla="*/ 40 w 80"/>
                  <a:gd name="T9" fmla="*/ 88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88"/>
                  <a:gd name="T17" fmla="*/ 80 w 80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88">
                    <a:moveTo>
                      <a:pt x="40" y="88"/>
                    </a:moveTo>
                    <a:lnTo>
                      <a:pt x="0" y="0"/>
                    </a:lnTo>
                    <a:lnTo>
                      <a:pt x="40" y="32"/>
                    </a:lnTo>
                    <a:lnTo>
                      <a:pt x="80" y="0"/>
                    </a:lnTo>
                    <a:lnTo>
                      <a:pt x="40" y="88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8" name="Line 164"/>
              <p:cNvSpPr>
                <a:spLocks noChangeShapeType="1"/>
              </p:cNvSpPr>
              <p:nvPr/>
            </p:nvSpPr>
            <p:spPr bwMode="auto">
              <a:xfrm flipV="1">
                <a:off x="2240" y="2016"/>
                <a:ext cx="1" cy="2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177" name="Group 176"/>
            <p:cNvGrpSpPr>
              <a:grpSpLocks/>
            </p:cNvGrpSpPr>
            <p:nvPr/>
          </p:nvGrpSpPr>
          <p:grpSpPr bwMode="auto">
            <a:xfrm>
              <a:off x="3479800" y="3860800"/>
              <a:ext cx="127000" cy="444500"/>
              <a:chOff x="2192" y="2432"/>
              <a:chExt cx="80" cy="280"/>
            </a:xfrm>
          </p:grpSpPr>
          <p:sp>
            <p:nvSpPr>
              <p:cNvPr id="185" name="Freeform 184"/>
              <p:cNvSpPr>
                <a:spLocks/>
              </p:cNvSpPr>
              <p:nvPr/>
            </p:nvSpPr>
            <p:spPr bwMode="auto">
              <a:xfrm>
                <a:off x="2192" y="2432"/>
                <a:ext cx="80" cy="88"/>
              </a:xfrm>
              <a:custGeom>
                <a:avLst/>
                <a:gdLst>
                  <a:gd name="T0" fmla="*/ 40 w 80"/>
                  <a:gd name="T1" fmla="*/ 0 h 88"/>
                  <a:gd name="T2" fmla="*/ 80 w 80"/>
                  <a:gd name="T3" fmla="*/ 88 h 88"/>
                  <a:gd name="T4" fmla="*/ 40 w 80"/>
                  <a:gd name="T5" fmla="*/ 56 h 88"/>
                  <a:gd name="T6" fmla="*/ 0 w 80"/>
                  <a:gd name="T7" fmla="*/ 88 h 88"/>
                  <a:gd name="T8" fmla="*/ 40 w 80"/>
                  <a:gd name="T9" fmla="*/ 0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88"/>
                  <a:gd name="T17" fmla="*/ 80 w 80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88">
                    <a:moveTo>
                      <a:pt x="40" y="0"/>
                    </a:moveTo>
                    <a:lnTo>
                      <a:pt x="80" y="88"/>
                    </a:lnTo>
                    <a:lnTo>
                      <a:pt x="40" y="56"/>
                    </a:lnTo>
                    <a:lnTo>
                      <a:pt x="0" y="88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6" name="Line 167"/>
              <p:cNvSpPr>
                <a:spLocks noChangeShapeType="1"/>
              </p:cNvSpPr>
              <p:nvPr/>
            </p:nvSpPr>
            <p:spPr bwMode="auto">
              <a:xfrm flipV="1">
                <a:off x="2232" y="2488"/>
                <a:ext cx="1" cy="2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78" name="Rectangle 177"/>
            <p:cNvSpPr>
              <a:spLocks noChangeArrowheads="1"/>
            </p:cNvSpPr>
            <p:nvPr/>
          </p:nvSpPr>
          <p:spPr bwMode="auto">
            <a:xfrm>
              <a:off x="2971800" y="3429000"/>
              <a:ext cx="176213" cy="4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r>
                <a:rPr lang="en-US" altLang="en-US" sz="2800">
                  <a:solidFill>
                    <a:srgbClr val="000000"/>
                  </a:solidFill>
                  <a:latin typeface="Symbol" charset="2"/>
                </a:rPr>
                <a:t>d</a:t>
              </a:r>
              <a:endParaRPr lang="en-US" altLang="en-US">
                <a:latin typeface="Times" charset="0"/>
              </a:endParaRPr>
            </a:p>
          </p:txBody>
        </p:sp>
        <p:sp>
          <p:nvSpPr>
            <p:cNvPr id="179" name="Rectangle 178"/>
            <p:cNvSpPr>
              <a:spLocks noChangeArrowheads="1"/>
            </p:cNvSpPr>
            <p:nvPr/>
          </p:nvSpPr>
          <p:spPr bwMode="auto">
            <a:xfrm>
              <a:off x="4171950" y="1720850"/>
              <a:ext cx="889000" cy="1231900"/>
            </a:xfrm>
            <a:prstGeom prst="rect">
              <a:avLst/>
            </a:prstGeom>
            <a:noFill/>
            <a:ln w="12700">
              <a:solidFill>
                <a:srgbClr val="FF66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80" name="Group 179"/>
            <p:cNvGrpSpPr>
              <a:grpSpLocks/>
            </p:cNvGrpSpPr>
            <p:nvPr/>
          </p:nvGrpSpPr>
          <p:grpSpPr bwMode="auto">
            <a:xfrm>
              <a:off x="3937000" y="2298700"/>
              <a:ext cx="381000" cy="165100"/>
              <a:chOff x="2480" y="1448"/>
              <a:chExt cx="240" cy="104"/>
            </a:xfrm>
          </p:grpSpPr>
          <p:sp>
            <p:nvSpPr>
              <p:cNvPr id="183" name="Freeform 182"/>
              <p:cNvSpPr>
                <a:spLocks/>
              </p:cNvSpPr>
              <p:nvPr/>
            </p:nvSpPr>
            <p:spPr bwMode="auto">
              <a:xfrm>
                <a:off x="2480" y="1448"/>
                <a:ext cx="128" cy="104"/>
              </a:xfrm>
              <a:custGeom>
                <a:avLst/>
                <a:gdLst>
                  <a:gd name="T0" fmla="*/ 0 w 128"/>
                  <a:gd name="T1" fmla="*/ 80 h 104"/>
                  <a:gd name="T2" fmla="*/ 104 w 128"/>
                  <a:gd name="T3" fmla="*/ 0 h 104"/>
                  <a:gd name="T4" fmla="*/ 80 w 128"/>
                  <a:gd name="T5" fmla="*/ 64 h 104"/>
                  <a:gd name="T6" fmla="*/ 128 w 128"/>
                  <a:gd name="T7" fmla="*/ 104 h 104"/>
                  <a:gd name="T8" fmla="*/ 0 w 128"/>
                  <a:gd name="T9" fmla="*/ 8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104"/>
                  <a:gd name="T17" fmla="*/ 128 w 128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104">
                    <a:moveTo>
                      <a:pt x="0" y="80"/>
                    </a:moveTo>
                    <a:lnTo>
                      <a:pt x="104" y="0"/>
                    </a:lnTo>
                    <a:lnTo>
                      <a:pt x="80" y="64"/>
                    </a:lnTo>
                    <a:lnTo>
                      <a:pt x="128" y="104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4" name="Line 172"/>
              <p:cNvSpPr>
                <a:spLocks noChangeShapeType="1"/>
              </p:cNvSpPr>
              <p:nvPr/>
            </p:nvSpPr>
            <p:spPr bwMode="auto">
              <a:xfrm flipV="1">
                <a:off x="2560" y="1472"/>
                <a:ext cx="160" cy="4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81" name="Rectangle 180"/>
            <p:cNvSpPr>
              <a:spLocks noChangeArrowheads="1"/>
            </p:cNvSpPr>
            <p:nvPr/>
          </p:nvSpPr>
          <p:spPr bwMode="auto">
            <a:xfrm>
              <a:off x="5092700" y="1905000"/>
              <a:ext cx="84798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r>
                <a:rPr lang="en-US" altLang="en-US" sz="2200">
                  <a:solidFill>
                    <a:srgbClr val="990000"/>
                  </a:solidFill>
                </a:rPr>
                <a:t>bonds </a:t>
              </a:r>
              <a:endParaRPr lang="en-US" altLang="en-US"/>
            </a:p>
          </p:txBody>
        </p:sp>
        <p:sp>
          <p:nvSpPr>
            <p:cNvPr id="182" name="Rectangle 181"/>
            <p:cNvSpPr>
              <a:spLocks noChangeArrowheads="1"/>
            </p:cNvSpPr>
            <p:nvPr/>
          </p:nvSpPr>
          <p:spPr bwMode="auto">
            <a:xfrm>
              <a:off x="5092700" y="2235200"/>
              <a:ext cx="84798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r>
                <a:rPr lang="en-US" altLang="en-US" sz="2200">
                  <a:solidFill>
                    <a:srgbClr val="990000"/>
                  </a:solidFill>
                </a:rPr>
                <a:t>stretch</a:t>
              </a:r>
              <a:endParaRPr lang="en-US" altLang="en-US"/>
            </a:p>
          </p:txBody>
        </p:sp>
      </p:grpSp>
      <p:grpSp>
        <p:nvGrpSpPr>
          <p:cNvPr id="44" name="Group 43"/>
          <p:cNvGrpSpPr>
            <a:grpSpLocks/>
          </p:cNvGrpSpPr>
          <p:nvPr/>
        </p:nvGrpSpPr>
        <p:grpSpPr bwMode="auto">
          <a:xfrm>
            <a:off x="2306638" y="1753974"/>
            <a:ext cx="6845300" cy="2513013"/>
            <a:chOff x="812800" y="1143000"/>
            <a:chExt cx="6845300" cy="2513013"/>
          </a:xfrm>
        </p:grpSpPr>
        <p:sp>
          <p:nvSpPr>
            <p:cNvPr id="121" name="Line 227"/>
            <p:cNvSpPr>
              <a:spLocks noChangeShapeType="1"/>
            </p:cNvSpPr>
            <p:nvPr/>
          </p:nvSpPr>
          <p:spPr bwMode="auto">
            <a:xfrm>
              <a:off x="812800" y="3656013"/>
              <a:ext cx="6845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122" name="Group 121"/>
            <p:cNvGrpSpPr>
              <a:grpSpLocks/>
            </p:cNvGrpSpPr>
            <p:nvPr/>
          </p:nvGrpSpPr>
          <p:grpSpPr bwMode="auto">
            <a:xfrm>
              <a:off x="1117600" y="1143000"/>
              <a:ext cx="1543788" cy="2513013"/>
              <a:chOff x="1117600" y="1143000"/>
              <a:chExt cx="1543788" cy="2513013"/>
            </a:xfrm>
          </p:grpSpPr>
          <p:sp>
            <p:nvSpPr>
              <p:cNvPr id="123" name="Rectangle 122"/>
              <p:cNvSpPr>
                <a:spLocks noChangeArrowheads="1"/>
              </p:cNvSpPr>
              <p:nvPr/>
            </p:nvSpPr>
            <p:spPr bwMode="auto">
              <a:xfrm>
                <a:off x="1600200" y="1143000"/>
                <a:ext cx="106118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r>
                  <a:rPr lang="en-US" altLang="en-US"/>
                  <a:t>1. Initial</a:t>
                </a:r>
              </a:p>
            </p:txBody>
          </p:sp>
          <p:grpSp>
            <p:nvGrpSpPr>
              <p:cNvPr id="124" name="Group 123"/>
              <p:cNvGrpSpPr>
                <a:grpSpLocks/>
              </p:cNvGrpSpPr>
              <p:nvPr/>
            </p:nvGrpSpPr>
            <p:grpSpPr bwMode="auto">
              <a:xfrm>
                <a:off x="1130300" y="1143000"/>
                <a:ext cx="508000" cy="127000"/>
                <a:chOff x="712" y="720"/>
                <a:chExt cx="320" cy="80"/>
              </a:xfrm>
            </p:grpSpPr>
            <p:sp>
              <p:nvSpPr>
                <p:cNvPr id="158" name="Line 211"/>
                <p:cNvSpPr>
                  <a:spLocks noChangeShapeType="1"/>
                </p:cNvSpPr>
                <p:nvPr/>
              </p:nvSpPr>
              <p:spPr bwMode="auto">
                <a:xfrm flipV="1">
                  <a:off x="712" y="720"/>
                  <a:ext cx="112" cy="8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59" name="Line 212"/>
                <p:cNvSpPr>
                  <a:spLocks noChangeShapeType="1"/>
                </p:cNvSpPr>
                <p:nvPr/>
              </p:nvSpPr>
              <p:spPr bwMode="auto">
                <a:xfrm flipV="1">
                  <a:off x="784" y="720"/>
                  <a:ext cx="112" cy="8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60" name="Line 213"/>
                <p:cNvSpPr>
                  <a:spLocks noChangeShapeType="1"/>
                </p:cNvSpPr>
                <p:nvPr/>
              </p:nvSpPr>
              <p:spPr bwMode="auto">
                <a:xfrm flipV="1">
                  <a:off x="848" y="720"/>
                  <a:ext cx="112" cy="8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61" name="Line 214"/>
                <p:cNvSpPr>
                  <a:spLocks noChangeShapeType="1"/>
                </p:cNvSpPr>
                <p:nvPr/>
              </p:nvSpPr>
              <p:spPr bwMode="auto">
                <a:xfrm flipV="1">
                  <a:off x="920" y="720"/>
                  <a:ext cx="112" cy="8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125" name="Group 124"/>
              <p:cNvGrpSpPr>
                <a:grpSpLocks/>
              </p:cNvGrpSpPr>
              <p:nvPr/>
            </p:nvGrpSpPr>
            <p:grpSpPr bwMode="auto">
              <a:xfrm>
                <a:off x="1117600" y="1255713"/>
                <a:ext cx="1536700" cy="2400300"/>
                <a:chOff x="704" y="800"/>
                <a:chExt cx="968" cy="1512"/>
              </a:xfrm>
            </p:grpSpPr>
            <p:sp>
              <p:nvSpPr>
                <p:cNvPr id="126" name="Rectangle 125"/>
                <p:cNvSpPr>
                  <a:spLocks noChangeArrowheads="1"/>
                </p:cNvSpPr>
                <p:nvPr/>
              </p:nvSpPr>
              <p:spPr bwMode="auto">
                <a:xfrm>
                  <a:off x="704" y="800"/>
                  <a:ext cx="216" cy="1512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127" name="Group 126"/>
                <p:cNvGrpSpPr>
                  <a:grpSpLocks/>
                </p:cNvGrpSpPr>
                <p:nvPr/>
              </p:nvGrpSpPr>
              <p:grpSpPr bwMode="auto">
                <a:xfrm>
                  <a:off x="1024" y="1144"/>
                  <a:ext cx="648" cy="648"/>
                  <a:chOff x="1024" y="1144"/>
                  <a:chExt cx="648" cy="648"/>
                </a:xfrm>
              </p:grpSpPr>
              <p:grpSp>
                <p:nvGrpSpPr>
                  <p:cNvPr id="133" name="Group 132"/>
                  <p:cNvGrpSpPr>
                    <a:grpSpLocks/>
                  </p:cNvGrpSpPr>
                  <p:nvPr/>
                </p:nvGrpSpPr>
                <p:grpSpPr bwMode="auto">
                  <a:xfrm>
                    <a:off x="1024" y="1144"/>
                    <a:ext cx="576" cy="144"/>
                    <a:chOff x="1024" y="1144"/>
                    <a:chExt cx="576" cy="144"/>
                  </a:xfrm>
                </p:grpSpPr>
                <p:sp>
                  <p:nvSpPr>
                    <p:cNvPr id="154" name="Oval 1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24" y="1144"/>
                      <a:ext cx="144" cy="144"/>
                    </a:xfrm>
                    <a:prstGeom prst="ellipse">
                      <a:avLst/>
                    </a:prstGeom>
                    <a:solidFill>
                      <a:srgbClr val="66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defPPr>
                        <a:defRPr lang="en-US"/>
                      </a:defPPr>
                      <a:lvl1pPr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1pPr>
                      <a:lvl2pPr marL="4572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2pPr>
                      <a:lvl3pPr marL="9144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3pPr>
                      <a:lvl4pPr marL="13716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4pPr>
                      <a:lvl5pPr marL="18288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155" name="Oval 1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68" y="1144"/>
                      <a:ext cx="144" cy="144"/>
                    </a:xfrm>
                    <a:prstGeom prst="ellipse">
                      <a:avLst/>
                    </a:prstGeom>
                    <a:solidFill>
                      <a:srgbClr val="66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defPPr>
                        <a:defRPr lang="en-US"/>
                      </a:defPPr>
                      <a:lvl1pPr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1pPr>
                      <a:lvl2pPr marL="4572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2pPr>
                      <a:lvl3pPr marL="9144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3pPr>
                      <a:lvl4pPr marL="13716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4pPr>
                      <a:lvl5pPr marL="18288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156" name="Oval 1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12" y="1144"/>
                      <a:ext cx="144" cy="144"/>
                    </a:xfrm>
                    <a:prstGeom prst="ellipse">
                      <a:avLst/>
                    </a:prstGeom>
                    <a:solidFill>
                      <a:srgbClr val="66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defPPr>
                        <a:defRPr lang="en-US"/>
                      </a:defPPr>
                      <a:lvl1pPr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1pPr>
                      <a:lvl2pPr marL="4572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2pPr>
                      <a:lvl3pPr marL="9144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3pPr>
                      <a:lvl4pPr marL="13716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4pPr>
                      <a:lvl5pPr marL="18288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157" name="Oval 1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56" y="1144"/>
                      <a:ext cx="144" cy="144"/>
                    </a:xfrm>
                    <a:prstGeom prst="ellipse">
                      <a:avLst/>
                    </a:prstGeom>
                    <a:solidFill>
                      <a:srgbClr val="66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defPPr>
                        <a:defRPr lang="en-US"/>
                      </a:defPPr>
                      <a:lvl1pPr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1pPr>
                      <a:lvl2pPr marL="4572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2pPr>
                      <a:lvl3pPr marL="9144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3pPr>
                      <a:lvl4pPr marL="13716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4pPr>
                      <a:lvl5pPr marL="18288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grpSp>
                <p:nvGrpSpPr>
                  <p:cNvPr id="134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1096" y="1272"/>
                    <a:ext cx="576" cy="144"/>
                    <a:chOff x="1096" y="1272"/>
                    <a:chExt cx="576" cy="144"/>
                  </a:xfrm>
                </p:grpSpPr>
                <p:sp>
                  <p:nvSpPr>
                    <p:cNvPr id="150" name="Oval 1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96" y="1272"/>
                      <a:ext cx="144" cy="144"/>
                    </a:xfrm>
                    <a:prstGeom prst="ellipse">
                      <a:avLst/>
                    </a:prstGeom>
                    <a:solidFill>
                      <a:srgbClr val="66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defPPr>
                        <a:defRPr lang="en-US"/>
                      </a:defPPr>
                      <a:lvl1pPr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1pPr>
                      <a:lvl2pPr marL="4572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2pPr>
                      <a:lvl3pPr marL="9144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3pPr>
                      <a:lvl4pPr marL="13716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4pPr>
                      <a:lvl5pPr marL="18288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151" name="Oval 1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40" y="1272"/>
                      <a:ext cx="144" cy="144"/>
                    </a:xfrm>
                    <a:prstGeom prst="ellipse">
                      <a:avLst/>
                    </a:prstGeom>
                    <a:solidFill>
                      <a:srgbClr val="66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defPPr>
                        <a:defRPr lang="en-US"/>
                      </a:defPPr>
                      <a:lvl1pPr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1pPr>
                      <a:lvl2pPr marL="4572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2pPr>
                      <a:lvl3pPr marL="9144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3pPr>
                      <a:lvl4pPr marL="13716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4pPr>
                      <a:lvl5pPr marL="18288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152" name="Oval 1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84" y="1272"/>
                      <a:ext cx="144" cy="144"/>
                    </a:xfrm>
                    <a:prstGeom prst="ellipse">
                      <a:avLst/>
                    </a:prstGeom>
                    <a:solidFill>
                      <a:srgbClr val="66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defPPr>
                        <a:defRPr lang="en-US"/>
                      </a:defPPr>
                      <a:lvl1pPr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1pPr>
                      <a:lvl2pPr marL="4572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2pPr>
                      <a:lvl3pPr marL="9144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3pPr>
                      <a:lvl4pPr marL="13716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4pPr>
                      <a:lvl5pPr marL="18288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153" name="Oval 1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28" y="1272"/>
                      <a:ext cx="144" cy="144"/>
                    </a:xfrm>
                    <a:prstGeom prst="ellipse">
                      <a:avLst/>
                    </a:prstGeom>
                    <a:solidFill>
                      <a:srgbClr val="66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defPPr>
                        <a:defRPr lang="en-US"/>
                      </a:defPPr>
                      <a:lvl1pPr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1pPr>
                      <a:lvl2pPr marL="4572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2pPr>
                      <a:lvl3pPr marL="9144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3pPr>
                      <a:lvl4pPr marL="13716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4pPr>
                      <a:lvl5pPr marL="18288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grpSp>
                <p:nvGrpSpPr>
                  <p:cNvPr id="135" name="Group 134"/>
                  <p:cNvGrpSpPr>
                    <a:grpSpLocks/>
                  </p:cNvGrpSpPr>
                  <p:nvPr/>
                </p:nvGrpSpPr>
                <p:grpSpPr bwMode="auto">
                  <a:xfrm>
                    <a:off x="1024" y="1392"/>
                    <a:ext cx="576" cy="144"/>
                    <a:chOff x="1024" y="1392"/>
                    <a:chExt cx="576" cy="144"/>
                  </a:xfrm>
                </p:grpSpPr>
                <p:sp>
                  <p:nvSpPr>
                    <p:cNvPr id="146" name="Oval 1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24" y="1392"/>
                      <a:ext cx="144" cy="144"/>
                    </a:xfrm>
                    <a:prstGeom prst="ellipse">
                      <a:avLst/>
                    </a:prstGeom>
                    <a:solidFill>
                      <a:srgbClr val="66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defPPr>
                        <a:defRPr lang="en-US"/>
                      </a:defPPr>
                      <a:lvl1pPr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1pPr>
                      <a:lvl2pPr marL="4572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2pPr>
                      <a:lvl3pPr marL="9144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3pPr>
                      <a:lvl4pPr marL="13716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4pPr>
                      <a:lvl5pPr marL="18288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147" name="Oval 1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68" y="1392"/>
                      <a:ext cx="144" cy="144"/>
                    </a:xfrm>
                    <a:prstGeom prst="ellipse">
                      <a:avLst/>
                    </a:prstGeom>
                    <a:solidFill>
                      <a:srgbClr val="66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defPPr>
                        <a:defRPr lang="en-US"/>
                      </a:defPPr>
                      <a:lvl1pPr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1pPr>
                      <a:lvl2pPr marL="4572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2pPr>
                      <a:lvl3pPr marL="9144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3pPr>
                      <a:lvl4pPr marL="13716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4pPr>
                      <a:lvl5pPr marL="18288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148" name="Oval 1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12" y="1392"/>
                      <a:ext cx="144" cy="144"/>
                    </a:xfrm>
                    <a:prstGeom prst="ellipse">
                      <a:avLst/>
                    </a:prstGeom>
                    <a:solidFill>
                      <a:srgbClr val="66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defPPr>
                        <a:defRPr lang="en-US"/>
                      </a:defPPr>
                      <a:lvl1pPr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1pPr>
                      <a:lvl2pPr marL="4572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2pPr>
                      <a:lvl3pPr marL="9144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3pPr>
                      <a:lvl4pPr marL="13716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4pPr>
                      <a:lvl5pPr marL="18288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149" name="Oval 1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56" y="1392"/>
                      <a:ext cx="144" cy="144"/>
                    </a:xfrm>
                    <a:prstGeom prst="ellipse">
                      <a:avLst/>
                    </a:prstGeom>
                    <a:solidFill>
                      <a:srgbClr val="66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defPPr>
                        <a:defRPr lang="en-US"/>
                      </a:defPPr>
                      <a:lvl1pPr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1pPr>
                      <a:lvl2pPr marL="4572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2pPr>
                      <a:lvl3pPr marL="9144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3pPr>
                      <a:lvl4pPr marL="13716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4pPr>
                      <a:lvl5pPr marL="18288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grpSp>
                <p:nvGrpSpPr>
                  <p:cNvPr id="136" name="Group 135"/>
                  <p:cNvGrpSpPr>
                    <a:grpSpLocks/>
                  </p:cNvGrpSpPr>
                  <p:nvPr/>
                </p:nvGrpSpPr>
                <p:grpSpPr bwMode="auto">
                  <a:xfrm>
                    <a:off x="1096" y="1520"/>
                    <a:ext cx="576" cy="144"/>
                    <a:chOff x="1096" y="1520"/>
                    <a:chExt cx="576" cy="144"/>
                  </a:xfrm>
                </p:grpSpPr>
                <p:sp>
                  <p:nvSpPr>
                    <p:cNvPr id="142" name="Oval 1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96" y="1520"/>
                      <a:ext cx="144" cy="144"/>
                    </a:xfrm>
                    <a:prstGeom prst="ellipse">
                      <a:avLst/>
                    </a:prstGeom>
                    <a:solidFill>
                      <a:srgbClr val="66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defPPr>
                        <a:defRPr lang="en-US"/>
                      </a:defPPr>
                      <a:lvl1pPr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1pPr>
                      <a:lvl2pPr marL="4572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2pPr>
                      <a:lvl3pPr marL="9144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3pPr>
                      <a:lvl4pPr marL="13716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4pPr>
                      <a:lvl5pPr marL="18288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143" name="Oval 1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40" y="1520"/>
                      <a:ext cx="144" cy="144"/>
                    </a:xfrm>
                    <a:prstGeom prst="ellipse">
                      <a:avLst/>
                    </a:prstGeom>
                    <a:solidFill>
                      <a:srgbClr val="66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defPPr>
                        <a:defRPr lang="en-US"/>
                      </a:defPPr>
                      <a:lvl1pPr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1pPr>
                      <a:lvl2pPr marL="4572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2pPr>
                      <a:lvl3pPr marL="9144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3pPr>
                      <a:lvl4pPr marL="13716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4pPr>
                      <a:lvl5pPr marL="18288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144" name="Oval 1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84" y="1520"/>
                      <a:ext cx="144" cy="144"/>
                    </a:xfrm>
                    <a:prstGeom prst="ellipse">
                      <a:avLst/>
                    </a:prstGeom>
                    <a:solidFill>
                      <a:srgbClr val="66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defPPr>
                        <a:defRPr lang="en-US"/>
                      </a:defPPr>
                      <a:lvl1pPr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1pPr>
                      <a:lvl2pPr marL="4572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2pPr>
                      <a:lvl3pPr marL="9144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3pPr>
                      <a:lvl4pPr marL="13716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4pPr>
                      <a:lvl5pPr marL="18288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145" name="Oval 1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28" y="1520"/>
                      <a:ext cx="144" cy="144"/>
                    </a:xfrm>
                    <a:prstGeom prst="ellipse">
                      <a:avLst/>
                    </a:prstGeom>
                    <a:solidFill>
                      <a:srgbClr val="66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defPPr>
                        <a:defRPr lang="en-US"/>
                      </a:defPPr>
                      <a:lvl1pPr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1pPr>
                      <a:lvl2pPr marL="4572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2pPr>
                      <a:lvl3pPr marL="9144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3pPr>
                      <a:lvl4pPr marL="13716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4pPr>
                      <a:lvl5pPr marL="18288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grpSp>
                <p:nvGrpSpPr>
                  <p:cNvPr id="137" name="Group 136"/>
                  <p:cNvGrpSpPr>
                    <a:grpSpLocks/>
                  </p:cNvGrpSpPr>
                  <p:nvPr/>
                </p:nvGrpSpPr>
                <p:grpSpPr bwMode="auto">
                  <a:xfrm>
                    <a:off x="1024" y="1648"/>
                    <a:ext cx="576" cy="144"/>
                    <a:chOff x="1024" y="1648"/>
                    <a:chExt cx="576" cy="144"/>
                  </a:xfrm>
                </p:grpSpPr>
                <p:sp>
                  <p:nvSpPr>
                    <p:cNvPr id="138" name="Oval 1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24" y="1648"/>
                      <a:ext cx="144" cy="144"/>
                    </a:xfrm>
                    <a:prstGeom prst="ellipse">
                      <a:avLst/>
                    </a:prstGeom>
                    <a:solidFill>
                      <a:srgbClr val="66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defPPr>
                        <a:defRPr lang="en-US"/>
                      </a:defPPr>
                      <a:lvl1pPr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1pPr>
                      <a:lvl2pPr marL="4572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2pPr>
                      <a:lvl3pPr marL="9144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3pPr>
                      <a:lvl4pPr marL="13716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4pPr>
                      <a:lvl5pPr marL="18288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139" name="Oval 1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68" y="1648"/>
                      <a:ext cx="144" cy="144"/>
                    </a:xfrm>
                    <a:prstGeom prst="ellipse">
                      <a:avLst/>
                    </a:prstGeom>
                    <a:solidFill>
                      <a:srgbClr val="66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defPPr>
                        <a:defRPr lang="en-US"/>
                      </a:defPPr>
                      <a:lvl1pPr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1pPr>
                      <a:lvl2pPr marL="4572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2pPr>
                      <a:lvl3pPr marL="9144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3pPr>
                      <a:lvl4pPr marL="13716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4pPr>
                      <a:lvl5pPr marL="18288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140" name="Oval 1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12" y="1648"/>
                      <a:ext cx="144" cy="144"/>
                    </a:xfrm>
                    <a:prstGeom prst="ellipse">
                      <a:avLst/>
                    </a:prstGeom>
                    <a:solidFill>
                      <a:srgbClr val="66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defPPr>
                        <a:defRPr lang="en-US"/>
                      </a:defPPr>
                      <a:lvl1pPr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1pPr>
                      <a:lvl2pPr marL="4572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2pPr>
                      <a:lvl3pPr marL="9144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3pPr>
                      <a:lvl4pPr marL="13716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4pPr>
                      <a:lvl5pPr marL="18288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141" name="Oval 1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56" y="1648"/>
                      <a:ext cx="144" cy="144"/>
                    </a:xfrm>
                    <a:prstGeom prst="ellipse">
                      <a:avLst/>
                    </a:prstGeom>
                    <a:solidFill>
                      <a:srgbClr val="66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defPPr>
                        <a:defRPr lang="en-US"/>
                      </a:defPPr>
                      <a:lvl1pPr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1pPr>
                      <a:lvl2pPr marL="4572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2pPr>
                      <a:lvl3pPr marL="9144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3pPr>
                      <a:lvl4pPr marL="13716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4pPr>
                      <a:lvl5pPr marL="18288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  <a:cs typeface="+mn-cs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</p:grpSp>
            <p:grpSp>
              <p:nvGrpSpPr>
                <p:cNvPr id="128" name="Group 127"/>
                <p:cNvGrpSpPr>
                  <a:grpSpLocks/>
                </p:cNvGrpSpPr>
                <p:nvPr/>
              </p:nvGrpSpPr>
              <p:grpSpPr bwMode="auto">
                <a:xfrm>
                  <a:off x="896" y="1408"/>
                  <a:ext cx="240" cy="104"/>
                  <a:chOff x="896" y="1408"/>
                  <a:chExt cx="240" cy="104"/>
                </a:xfrm>
              </p:grpSpPr>
              <p:sp>
                <p:nvSpPr>
                  <p:cNvPr id="131" name="Freeform 130"/>
                  <p:cNvSpPr>
                    <a:spLocks/>
                  </p:cNvSpPr>
                  <p:nvPr/>
                </p:nvSpPr>
                <p:spPr bwMode="auto">
                  <a:xfrm>
                    <a:off x="896" y="1408"/>
                    <a:ext cx="128" cy="104"/>
                  </a:xfrm>
                  <a:custGeom>
                    <a:avLst/>
                    <a:gdLst>
                      <a:gd name="T0" fmla="*/ 0 w 128"/>
                      <a:gd name="T1" fmla="*/ 80 h 104"/>
                      <a:gd name="T2" fmla="*/ 104 w 128"/>
                      <a:gd name="T3" fmla="*/ 0 h 104"/>
                      <a:gd name="T4" fmla="*/ 80 w 128"/>
                      <a:gd name="T5" fmla="*/ 64 h 104"/>
                      <a:gd name="T6" fmla="*/ 128 w 128"/>
                      <a:gd name="T7" fmla="*/ 104 h 104"/>
                      <a:gd name="T8" fmla="*/ 0 w 128"/>
                      <a:gd name="T9" fmla="*/ 80 h 10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8"/>
                      <a:gd name="T16" fmla="*/ 0 h 104"/>
                      <a:gd name="T17" fmla="*/ 128 w 128"/>
                      <a:gd name="T18" fmla="*/ 104 h 10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8" h="104">
                        <a:moveTo>
                          <a:pt x="0" y="80"/>
                        </a:moveTo>
                        <a:lnTo>
                          <a:pt x="104" y="0"/>
                        </a:lnTo>
                        <a:lnTo>
                          <a:pt x="80" y="64"/>
                        </a:lnTo>
                        <a:lnTo>
                          <a:pt x="128" y="104"/>
                        </a:lnTo>
                        <a:lnTo>
                          <a:pt x="0" y="8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32" name="Line 1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76" y="1432"/>
                    <a:ext cx="160" cy="4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  <p:sp>
              <p:nvSpPr>
                <p:cNvPr id="129" name="Rectangle 128"/>
                <p:cNvSpPr>
                  <a:spLocks noChangeArrowheads="1"/>
                </p:cNvSpPr>
                <p:nvPr/>
              </p:nvSpPr>
              <p:spPr bwMode="auto">
                <a:xfrm>
                  <a:off x="804" y="1444"/>
                  <a:ext cx="112" cy="10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30" name="Rectangle 129"/>
                <p:cNvSpPr>
                  <a:spLocks noChangeArrowheads="1"/>
                </p:cNvSpPr>
                <p:nvPr/>
              </p:nvSpPr>
              <p:spPr bwMode="auto">
                <a:xfrm>
                  <a:off x="1028" y="1140"/>
                  <a:ext cx="640" cy="648"/>
                </a:xfrm>
                <a:prstGeom prst="rect">
                  <a:avLst/>
                </a:prstGeom>
                <a:noFill/>
                <a:ln w="12700">
                  <a:solidFill>
                    <a:srgbClr val="66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</p:grpSp>
      </p:grp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8072438" y="1753974"/>
            <a:ext cx="1827272" cy="2511425"/>
            <a:chOff x="6578600" y="1143000"/>
            <a:chExt cx="1827272" cy="2511425"/>
          </a:xfrm>
        </p:grpSpPr>
        <p:sp>
          <p:nvSpPr>
            <p:cNvPr id="80" name="Rectangle 79"/>
            <p:cNvSpPr>
              <a:spLocks noChangeArrowheads="1"/>
            </p:cNvSpPr>
            <p:nvPr/>
          </p:nvSpPr>
          <p:spPr bwMode="auto">
            <a:xfrm>
              <a:off x="7086600" y="1143000"/>
              <a:ext cx="13192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r>
                <a:rPr lang="en-US" altLang="en-US"/>
                <a:t>3. Unload</a:t>
              </a:r>
            </a:p>
          </p:txBody>
        </p:sp>
        <p:sp>
          <p:nvSpPr>
            <p:cNvPr id="81" name="Rectangle 80"/>
            <p:cNvSpPr>
              <a:spLocks noChangeArrowheads="1"/>
            </p:cNvSpPr>
            <p:nvPr/>
          </p:nvSpPr>
          <p:spPr bwMode="auto">
            <a:xfrm>
              <a:off x="7073900" y="2806700"/>
              <a:ext cx="113172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r>
                <a:rPr lang="en-US" altLang="en-US" sz="2200">
                  <a:solidFill>
                    <a:srgbClr val="770000"/>
                  </a:solidFill>
                </a:rPr>
                <a:t>return to </a:t>
              </a:r>
              <a:endParaRPr lang="en-US" altLang="en-US"/>
            </a:p>
          </p:txBody>
        </p:sp>
        <p:sp>
          <p:nvSpPr>
            <p:cNvPr id="82" name="Rectangle 81"/>
            <p:cNvSpPr>
              <a:spLocks noChangeArrowheads="1"/>
            </p:cNvSpPr>
            <p:nvPr/>
          </p:nvSpPr>
          <p:spPr bwMode="auto">
            <a:xfrm>
              <a:off x="7073900" y="3136900"/>
              <a:ext cx="64280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r>
                <a:rPr lang="en-US" altLang="en-US" sz="2200">
                  <a:solidFill>
                    <a:srgbClr val="770000"/>
                  </a:solidFill>
                </a:rPr>
                <a:t>initial</a:t>
              </a:r>
              <a:endParaRPr lang="en-US" altLang="en-US"/>
            </a:p>
          </p:txBody>
        </p:sp>
        <p:grpSp>
          <p:nvGrpSpPr>
            <p:cNvPr id="83" name="Group 82"/>
            <p:cNvGrpSpPr>
              <a:grpSpLocks/>
            </p:cNvGrpSpPr>
            <p:nvPr/>
          </p:nvGrpSpPr>
          <p:grpSpPr bwMode="auto">
            <a:xfrm>
              <a:off x="6578600" y="1152525"/>
              <a:ext cx="508000" cy="114300"/>
              <a:chOff x="4136" y="728"/>
              <a:chExt cx="320" cy="72"/>
            </a:xfrm>
          </p:grpSpPr>
          <p:sp>
            <p:nvSpPr>
              <p:cNvPr id="117" name="Line 216"/>
              <p:cNvSpPr>
                <a:spLocks noChangeShapeType="1"/>
              </p:cNvSpPr>
              <p:nvPr/>
            </p:nvSpPr>
            <p:spPr bwMode="auto">
              <a:xfrm flipV="1">
                <a:off x="4136" y="728"/>
                <a:ext cx="120" cy="7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8" name="Line 217"/>
              <p:cNvSpPr>
                <a:spLocks noChangeShapeType="1"/>
              </p:cNvSpPr>
              <p:nvPr/>
            </p:nvSpPr>
            <p:spPr bwMode="auto">
              <a:xfrm flipV="1">
                <a:off x="4208" y="728"/>
                <a:ext cx="112" cy="7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9" name="Line 218"/>
              <p:cNvSpPr>
                <a:spLocks noChangeShapeType="1"/>
              </p:cNvSpPr>
              <p:nvPr/>
            </p:nvSpPr>
            <p:spPr bwMode="auto">
              <a:xfrm flipV="1">
                <a:off x="4280" y="728"/>
                <a:ext cx="112" cy="7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20" name="Line 219"/>
              <p:cNvSpPr>
                <a:spLocks noChangeShapeType="1"/>
              </p:cNvSpPr>
              <p:nvPr/>
            </p:nvSpPr>
            <p:spPr bwMode="auto">
              <a:xfrm flipV="1">
                <a:off x="4344" y="728"/>
                <a:ext cx="112" cy="7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84" name="Group 83"/>
            <p:cNvGrpSpPr>
              <a:grpSpLocks/>
            </p:cNvGrpSpPr>
            <p:nvPr/>
          </p:nvGrpSpPr>
          <p:grpSpPr bwMode="auto">
            <a:xfrm>
              <a:off x="6578600" y="1254125"/>
              <a:ext cx="1536700" cy="2400300"/>
              <a:chOff x="4144" y="808"/>
              <a:chExt cx="968" cy="1512"/>
            </a:xfrm>
          </p:grpSpPr>
          <p:sp>
            <p:nvSpPr>
              <p:cNvPr id="85" name="Rectangle 84"/>
              <p:cNvSpPr>
                <a:spLocks noChangeArrowheads="1"/>
              </p:cNvSpPr>
              <p:nvPr/>
            </p:nvSpPr>
            <p:spPr bwMode="auto">
              <a:xfrm>
                <a:off x="4144" y="808"/>
                <a:ext cx="216" cy="1512"/>
              </a:xfrm>
              <a:prstGeom prst="rect">
                <a:avLst/>
              </a:prstGeom>
              <a:solidFill>
                <a:srgbClr val="6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86" name="Group 85"/>
              <p:cNvGrpSpPr>
                <a:grpSpLocks/>
              </p:cNvGrpSpPr>
              <p:nvPr/>
            </p:nvGrpSpPr>
            <p:grpSpPr bwMode="auto">
              <a:xfrm>
                <a:off x="4464" y="1152"/>
                <a:ext cx="648" cy="640"/>
                <a:chOff x="4464" y="1152"/>
                <a:chExt cx="648" cy="640"/>
              </a:xfrm>
            </p:grpSpPr>
            <p:grpSp>
              <p:nvGrpSpPr>
                <p:cNvPr id="92" name="Group 91"/>
                <p:cNvGrpSpPr>
                  <a:grpSpLocks/>
                </p:cNvGrpSpPr>
                <p:nvPr/>
              </p:nvGrpSpPr>
              <p:grpSpPr bwMode="auto">
                <a:xfrm>
                  <a:off x="4464" y="1152"/>
                  <a:ext cx="576" cy="144"/>
                  <a:chOff x="4464" y="1152"/>
                  <a:chExt cx="576" cy="144"/>
                </a:xfrm>
              </p:grpSpPr>
              <p:sp>
                <p:nvSpPr>
                  <p:cNvPr id="113" name="Oval 112"/>
                  <p:cNvSpPr>
                    <a:spLocks noChangeArrowheads="1"/>
                  </p:cNvSpPr>
                  <p:nvPr/>
                </p:nvSpPr>
                <p:spPr bwMode="auto">
                  <a:xfrm>
                    <a:off x="4464" y="1152"/>
                    <a:ext cx="144" cy="144"/>
                  </a:xfrm>
                  <a:prstGeom prst="ellipse">
                    <a:avLst/>
                  </a:prstGeom>
                  <a:solidFill>
                    <a:srgbClr val="66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14" name="Oval 113"/>
                  <p:cNvSpPr>
                    <a:spLocks noChangeArrowheads="1"/>
                  </p:cNvSpPr>
                  <p:nvPr/>
                </p:nvSpPr>
                <p:spPr bwMode="auto">
                  <a:xfrm>
                    <a:off x="4608" y="1152"/>
                    <a:ext cx="144" cy="144"/>
                  </a:xfrm>
                  <a:prstGeom prst="ellipse">
                    <a:avLst/>
                  </a:prstGeom>
                  <a:solidFill>
                    <a:srgbClr val="66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15" name="Oval 114"/>
                  <p:cNvSpPr>
                    <a:spLocks noChangeArrowheads="1"/>
                  </p:cNvSpPr>
                  <p:nvPr/>
                </p:nvSpPr>
                <p:spPr bwMode="auto">
                  <a:xfrm>
                    <a:off x="4752" y="1152"/>
                    <a:ext cx="144" cy="144"/>
                  </a:xfrm>
                  <a:prstGeom prst="ellipse">
                    <a:avLst/>
                  </a:prstGeom>
                  <a:solidFill>
                    <a:srgbClr val="66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16" name="Oval 115"/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1152"/>
                    <a:ext cx="144" cy="144"/>
                  </a:xfrm>
                  <a:prstGeom prst="ellipse">
                    <a:avLst/>
                  </a:prstGeom>
                  <a:solidFill>
                    <a:srgbClr val="66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93" name="Group 92"/>
                <p:cNvGrpSpPr>
                  <a:grpSpLocks/>
                </p:cNvGrpSpPr>
                <p:nvPr/>
              </p:nvGrpSpPr>
              <p:grpSpPr bwMode="auto">
                <a:xfrm>
                  <a:off x="4536" y="1272"/>
                  <a:ext cx="576" cy="144"/>
                  <a:chOff x="4536" y="1272"/>
                  <a:chExt cx="576" cy="144"/>
                </a:xfrm>
              </p:grpSpPr>
              <p:sp>
                <p:nvSpPr>
                  <p:cNvPr id="109" name="Oval 108"/>
                  <p:cNvSpPr>
                    <a:spLocks noChangeArrowheads="1"/>
                  </p:cNvSpPr>
                  <p:nvPr/>
                </p:nvSpPr>
                <p:spPr bwMode="auto">
                  <a:xfrm>
                    <a:off x="4536" y="1272"/>
                    <a:ext cx="144" cy="144"/>
                  </a:xfrm>
                  <a:prstGeom prst="ellipse">
                    <a:avLst/>
                  </a:prstGeom>
                  <a:solidFill>
                    <a:srgbClr val="66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10" name="Oval 109"/>
                  <p:cNvSpPr>
                    <a:spLocks noChangeArrowheads="1"/>
                  </p:cNvSpPr>
                  <p:nvPr/>
                </p:nvSpPr>
                <p:spPr bwMode="auto">
                  <a:xfrm>
                    <a:off x="4680" y="1272"/>
                    <a:ext cx="144" cy="144"/>
                  </a:xfrm>
                  <a:prstGeom prst="ellipse">
                    <a:avLst/>
                  </a:prstGeom>
                  <a:solidFill>
                    <a:srgbClr val="66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11" name="Oval 110"/>
                  <p:cNvSpPr>
                    <a:spLocks noChangeArrowheads="1"/>
                  </p:cNvSpPr>
                  <p:nvPr/>
                </p:nvSpPr>
                <p:spPr bwMode="auto">
                  <a:xfrm>
                    <a:off x="4824" y="1272"/>
                    <a:ext cx="144" cy="144"/>
                  </a:xfrm>
                  <a:prstGeom prst="ellipse">
                    <a:avLst/>
                  </a:prstGeom>
                  <a:solidFill>
                    <a:srgbClr val="66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12" name="Oval 111"/>
                  <p:cNvSpPr>
                    <a:spLocks noChangeArrowheads="1"/>
                  </p:cNvSpPr>
                  <p:nvPr/>
                </p:nvSpPr>
                <p:spPr bwMode="auto">
                  <a:xfrm>
                    <a:off x="4968" y="1272"/>
                    <a:ext cx="144" cy="144"/>
                  </a:xfrm>
                  <a:prstGeom prst="ellipse">
                    <a:avLst/>
                  </a:prstGeom>
                  <a:solidFill>
                    <a:srgbClr val="66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94" name="Group 93"/>
                <p:cNvGrpSpPr>
                  <a:grpSpLocks/>
                </p:cNvGrpSpPr>
                <p:nvPr/>
              </p:nvGrpSpPr>
              <p:grpSpPr bwMode="auto">
                <a:xfrm>
                  <a:off x="4464" y="1400"/>
                  <a:ext cx="576" cy="144"/>
                  <a:chOff x="4464" y="1400"/>
                  <a:chExt cx="576" cy="144"/>
                </a:xfrm>
              </p:grpSpPr>
              <p:sp>
                <p:nvSpPr>
                  <p:cNvPr id="105" name="Oval 104"/>
                  <p:cNvSpPr>
                    <a:spLocks noChangeArrowheads="1"/>
                  </p:cNvSpPr>
                  <p:nvPr/>
                </p:nvSpPr>
                <p:spPr bwMode="auto">
                  <a:xfrm>
                    <a:off x="4464" y="1400"/>
                    <a:ext cx="144" cy="144"/>
                  </a:xfrm>
                  <a:prstGeom prst="ellipse">
                    <a:avLst/>
                  </a:prstGeom>
                  <a:solidFill>
                    <a:srgbClr val="66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6" name="Oval 105"/>
                  <p:cNvSpPr>
                    <a:spLocks noChangeArrowheads="1"/>
                  </p:cNvSpPr>
                  <p:nvPr/>
                </p:nvSpPr>
                <p:spPr bwMode="auto">
                  <a:xfrm>
                    <a:off x="4608" y="1400"/>
                    <a:ext cx="144" cy="144"/>
                  </a:xfrm>
                  <a:prstGeom prst="ellipse">
                    <a:avLst/>
                  </a:prstGeom>
                  <a:solidFill>
                    <a:srgbClr val="66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7" name="Oval 106"/>
                  <p:cNvSpPr>
                    <a:spLocks noChangeArrowheads="1"/>
                  </p:cNvSpPr>
                  <p:nvPr/>
                </p:nvSpPr>
                <p:spPr bwMode="auto">
                  <a:xfrm>
                    <a:off x="4752" y="1400"/>
                    <a:ext cx="144" cy="144"/>
                  </a:xfrm>
                  <a:prstGeom prst="ellipse">
                    <a:avLst/>
                  </a:prstGeom>
                  <a:solidFill>
                    <a:srgbClr val="66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8" name="Oval 107"/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1400"/>
                    <a:ext cx="144" cy="144"/>
                  </a:xfrm>
                  <a:prstGeom prst="ellipse">
                    <a:avLst/>
                  </a:prstGeom>
                  <a:solidFill>
                    <a:srgbClr val="66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95" name="Group 94"/>
                <p:cNvGrpSpPr>
                  <a:grpSpLocks/>
                </p:cNvGrpSpPr>
                <p:nvPr/>
              </p:nvGrpSpPr>
              <p:grpSpPr bwMode="auto">
                <a:xfrm>
                  <a:off x="4536" y="1520"/>
                  <a:ext cx="576" cy="144"/>
                  <a:chOff x="4536" y="1520"/>
                  <a:chExt cx="576" cy="144"/>
                </a:xfrm>
              </p:grpSpPr>
              <p:sp>
                <p:nvSpPr>
                  <p:cNvPr id="101" name="Oval 100"/>
                  <p:cNvSpPr>
                    <a:spLocks noChangeArrowheads="1"/>
                  </p:cNvSpPr>
                  <p:nvPr/>
                </p:nvSpPr>
                <p:spPr bwMode="auto">
                  <a:xfrm>
                    <a:off x="4536" y="1520"/>
                    <a:ext cx="144" cy="144"/>
                  </a:xfrm>
                  <a:prstGeom prst="ellipse">
                    <a:avLst/>
                  </a:prstGeom>
                  <a:solidFill>
                    <a:srgbClr val="66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2" name="Oval 101"/>
                  <p:cNvSpPr>
                    <a:spLocks noChangeArrowheads="1"/>
                  </p:cNvSpPr>
                  <p:nvPr/>
                </p:nvSpPr>
                <p:spPr bwMode="auto">
                  <a:xfrm>
                    <a:off x="4680" y="1520"/>
                    <a:ext cx="144" cy="144"/>
                  </a:xfrm>
                  <a:prstGeom prst="ellipse">
                    <a:avLst/>
                  </a:prstGeom>
                  <a:solidFill>
                    <a:srgbClr val="66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3" name="Oval 102"/>
                  <p:cNvSpPr>
                    <a:spLocks noChangeArrowheads="1"/>
                  </p:cNvSpPr>
                  <p:nvPr/>
                </p:nvSpPr>
                <p:spPr bwMode="auto">
                  <a:xfrm>
                    <a:off x="4824" y="1520"/>
                    <a:ext cx="144" cy="144"/>
                  </a:xfrm>
                  <a:prstGeom prst="ellipse">
                    <a:avLst/>
                  </a:prstGeom>
                  <a:solidFill>
                    <a:srgbClr val="66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4" name="Oval 103"/>
                  <p:cNvSpPr>
                    <a:spLocks noChangeArrowheads="1"/>
                  </p:cNvSpPr>
                  <p:nvPr/>
                </p:nvSpPr>
                <p:spPr bwMode="auto">
                  <a:xfrm>
                    <a:off x="4968" y="1520"/>
                    <a:ext cx="144" cy="144"/>
                  </a:xfrm>
                  <a:prstGeom prst="ellipse">
                    <a:avLst/>
                  </a:prstGeom>
                  <a:solidFill>
                    <a:srgbClr val="66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96" name="Group 95"/>
                <p:cNvGrpSpPr>
                  <a:grpSpLocks/>
                </p:cNvGrpSpPr>
                <p:nvPr/>
              </p:nvGrpSpPr>
              <p:grpSpPr bwMode="auto">
                <a:xfrm>
                  <a:off x="4464" y="1648"/>
                  <a:ext cx="576" cy="144"/>
                  <a:chOff x="4464" y="1648"/>
                  <a:chExt cx="576" cy="144"/>
                </a:xfrm>
              </p:grpSpPr>
              <p:sp>
                <p:nvSpPr>
                  <p:cNvPr id="97" name="Oval 96"/>
                  <p:cNvSpPr>
                    <a:spLocks noChangeArrowheads="1"/>
                  </p:cNvSpPr>
                  <p:nvPr/>
                </p:nvSpPr>
                <p:spPr bwMode="auto">
                  <a:xfrm>
                    <a:off x="4464" y="1648"/>
                    <a:ext cx="144" cy="144"/>
                  </a:xfrm>
                  <a:prstGeom prst="ellipse">
                    <a:avLst/>
                  </a:prstGeom>
                  <a:solidFill>
                    <a:srgbClr val="66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98" name="Oval 97"/>
                  <p:cNvSpPr>
                    <a:spLocks noChangeArrowheads="1"/>
                  </p:cNvSpPr>
                  <p:nvPr/>
                </p:nvSpPr>
                <p:spPr bwMode="auto">
                  <a:xfrm>
                    <a:off x="4608" y="1648"/>
                    <a:ext cx="144" cy="144"/>
                  </a:xfrm>
                  <a:prstGeom prst="ellipse">
                    <a:avLst/>
                  </a:prstGeom>
                  <a:solidFill>
                    <a:srgbClr val="66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99" name="Oval 98"/>
                  <p:cNvSpPr>
                    <a:spLocks noChangeArrowheads="1"/>
                  </p:cNvSpPr>
                  <p:nvPr/>
                </p:nvSpPr>
                <p:spPr bwMode="auto">
                  <a:xfrm>
                    <a:off x="4752" y="1648"/>
                    <a:ext cx="144" cy="144"/>
                  </a:xfrm>
                  <a:prstGeom prst="ellipse">
                    <a:avLst/>
                  </a:prstGeom>
                  <a:solidFill>
                    <a:srgbClr val="66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0" name="Oval 99"/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1648"/>
                    <a:ext cx="144" cy="144"/>
                  </a:xfrm>
                  <a:prstGeom prst="ellipse">
                    <a:avLst/>
                  </a:prstGeom>
                  <a:solidFill>
                    <a:srgbClr val="66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</p:grpSp>
          <p:grpSp>
            <p:nvGrpSpPr>
              <p:cNvPr id="87" name="Group 86"/>
              <p:cNvGrpSpPr>
                <a:grpSpLocks/>
              </p:cNvGrpSpPr>
              <p:nvPr/>
            </p:nvGrpSpPr>
            <p:grpSpPr bwMode="auto">
              <a:xfrm>
                <a:off x="4336" y="1416"/>
                <a:ext cx="240" cy="104"/>
                <a:chOff x="4336" y="1416"/>
                <a:chExt cx="240" cy="104"/>
              </a:xfrm>
            </p:grpSpPr>
            <p:sp>
              <p:nvSpPr>
                <p:cNvPr id="90" name="Freeform 89"/>
                <p:cNvSpPr>
                  <a:spLocks/>
                </p:cNvSpPr>
                <p:nvPr/>
              </p:nvSpPr>
              <p:spPr bwMode="auto">
                <a:xfrm>
                  <a:off x="4336" y="1416"/>
                  <a:ext cx="128" cy="104"/>
                </a:xfrm>
                <a:custGeom>
                  <a:avLst/>
                  <a:gdLst>
                    <a:gd name="T0" fmla="*/ 0 w 128"/>
                    <a:gd name="T1" fmla="*/ 80 h 104"/>
                    <a:gd name="T2" fmla="*/ 104 w 128"/>
                    <a:gd name="T3" fmla="*/ 0 h 104"/>
                    <a:gd name="T4" fmla="*/ 80 w 128"/>
                    <a:gd name="T5" fmla="*/ 64 h 104"/>
                    <a:gd name="T6" fmla="*/ 128 w 128"/>
                    <a:gd name="T7" fmla="*/ 104 h 104"/>
                    <a:gd name="T8" fmla="*/ 0 w 128"/>
                    <a:gd name="T9" fmla="*/ 80 h 1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8"/>
                    <a:gd name="T16" fmla="*/ 0 h 104"/>
                    <a:gd name="T17" fmla="*/ 128 w 128"/>
                    <a:gd name="T18" fmla="*/ 104 h 1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8" h="104">
                      <a:moveTo>
                        <a:pt x="0" y="80"/>
                      </a:moveTo>
                      <a:lnTo>
                        <a:pt x="104" y="0"/>
                      </a:lnTo>
                      <a:lnTo>
                        <a:pt x="80" y="64"/>
                      </a:lnTo>
                      <a:lnTo>
                        <a:pt x="128" y="104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91" name="Line 202"/>
                <p:cNvSpPr>
                  <a:spLocks noChangeShapeType="1"/>
                </p:cNvSpPr>
                <p:nvPr/>
              </p:nvSpPr>
              <p:spPr bwMode="auto">
                <a:xfrm flipV="1">
                  <a:off x="4416" y="1440"/>
                  <a:ext cx="160" cy="4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88" name="Rectangle 87"/>
              <p:cNvSpPr>
                <a:spLocks noChangeArrowheads="1"/>
              </p:cNvSpPr>
              <p:nvPr/>
            </p:nvSpPr>
            <p:spPr bwMode="auto">
              <a:xfrm>
                <a:off x="4244" y="1452"/>
                <a:ext cx="104" cy="96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9" name="Rectangle 88"/>
              <p:cNvSpPr>
                <a:spLocks noChangeArrowheads="1"/>
              </p:cNvSpPr>
              <p:nvPr/>
            </p:nvSpPr>
            <p:spPr bwMode="auto">
              <a:xfrm>
                <a:off x="4468" y="1140"/>
                <a:ext cx="640" cy="656"/>
              </a:xfrm>
              <a:prstGeom prst="rect">
                <a:avLst/>
              </a:prstGeom>
              <a:noFill/>
              <a:ln w="12700">
                <a:solidFill>
                  <a:srgbClr val="66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6205538" y="4928973"/>
            <a:ext cx="2174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r>
              <a:rPr lang="en-US" altLang="en-US" sz="2800" i="1">
                <a:solidFill>
                  <a:srgbClr val="000000"/>
                </a:solidFill>
              </a:rPr>
              <a:t>F</a:t>
            </a:r>
            <a:endParaRPr lang="en-US" altLang="en-US" i="1"/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8275639" y="6313273"/>
            <a:ext cx="1762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r>
              <a:rPr lang="en-US" altLang="en-US" sz="2800">
                <a:solidFill>
                  <a:srgbClr val="000000"/>
                </a:solidFill>
                <a:latin typeface="Symbol" charset="2"/>
              </a:rPr>
              <a:t>d</a:t>
            </a:r>
            <a:endParaRPr lang="en-US" altLang="en-US">
              <a:latin typeface="Times" charset="0"/>
            </a:endParaRPr>
          </a:p>
        </p:txBody>
      </p: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7602539" y="5055973"/>
            <a:ext cx="862013" cy="596900"/>
            <a:chOff x="6108700" y="4445000"/>
            <a:chExt cx="862013" cy="596900"/>
          </a:xfrm>
        </p:grpSpPr>
        <p:sp>
          <p:nvSpPr>
            <p:cNvPr id="78" name="Rectangle 77"/>
            <p:cNvSpPr>
              <a:spLocks noChangeArrowheads="1"/>
            </p:cNvSpPr>
            <p:nvPr/>
          </p:nvSpPr>
          <p:spPr bwMode="auto">
            <a:xfrm>
              <a:off x="6108700" y="4445000"/>
              <a:ext cx="86201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r>
                <a:rPr lang="en-US" altLang="en-US" sz="2000">
                  <a:solidFill>
                    <a:srgbClr val="660000"/>
                  </a:solidFill>
                </a:rPr>
                <a:t>Linear- </a:t>
              </a:r>
              <a:endParaRPr lang="en-US" altLang="en-US"/>
            </a:p>
          </p:txBody>
        </p:sp>
        <p:sp>
          <p:nvSpPr>
            <p:cNvPr id="79" name="Rectangle 78"/>
            <p:cNvSpPr>
              <a:spLocks noChangeArrowheads="1"/>
            </p:cNvSpPr>
            <p:nvPr/>
          </p:nvSpPr>
          <p:spPr bwMode="auto">
            <a:xfrm>
              <a:off x="6108700" y="4737100"/>
              <a:ext cx="7207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r>
                <a:rPr lang="en-US" altLang="en-US" sz="2000">
                  <a:solidFill>
                    <a:srgbClr val="660000"/>
                  </a:solidFill>
                </a:rPr>
                <a:t>elastic</a:t>
              </a:r>
              <a:endParaRPr lang="en-US" altLang="en-US"/>
            </a:p>
          </p:txBody>
        </p:sp>
      </p:grpSp>
      <p:grpSp>
        <p:nvGrpSpPr>
          <p:cNvPr id="49" name="Group 48"/>
          <p:cNvGrpSpPr>
            <a:grpSpLocks/>
          </p:cNvGrpSpPr>
          <p:nvPr/>
        </p:nvGrpSpPr>
        <p:grpSpPr bwMode="auto">
          <a:xfrm>
            <a:off x="6459538" y="5055973"/>
            <a:ext cx="152400" cy="1536700"/>
            <a:chOff x="3128" y="2800"/>
            <a:chExt cx="96" cy="968"/>
          </a:xfrm>
        </p:grpSpPr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3128" y="2800"/>
              <a:ext cx="96" cy="104"/>
            </a:xfrm>
            <a:custGeom>
              <a:avLst/>
              <a:gdLst>
                <a:gd name="T0" fmla="*/ 48 w 96"/>
                <a:gd name="T1" fmla="*/ 0 h 104"/>
                <a:gd name="T2" fmla="*/ 96 w 96"/>
                <a:gd name="T3" fmla="*/ 104 h 104"/>
                <a:gd name="T4" fmla="*/ 48 w 96"/>
                <a:gd name="T5" fmla="*/ 72 h 104"/>
                <a:gd name="T6" fmla="*/ 0 w 96"/>
                <a:gd name="T7" fmla="*/ 104 h 104"/>
                <a:gd name="T8" fmla="*/ 48 w 96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04"/>
                <a:gd name="T17" fmla="*/ 96 w 96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04">
                  <a:moveTo>
                    <a:pt x="48" y="0"/>
                  </a:moveTo>
                  <a:lnTo>
                    <a:pt x="96" y="104"/>
                  </a:lnTo>
                  <a:lnTo>
                    <a:pt x="48" y="72"/>
                  </a:lnTo>
                  <a:lnTo>
                    <a:pt x="0" y="10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" name="Line 232"/>
            <p:cNvSpPr>
              <a:spLocks noChangeShapeType="1"/>
            </p:cNvSpPr>
            <p:nvPr/>
          </p:nvSpPr>
          <p:spPr bwMode="auto">
            <a:xfrm flipV="1">
              <a:off x="3176" y="2872"/>
              <a:ext cx="1" cy="89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50" name="Group 49"/>
          <p:cNvGrpSpPr>
            <a:grpSpLocks/>
          </p:cNvGrpSpPr>
          <p:nvPr/>
        </p:nvGrpSpPr>
        <p:grpSpPr bwMode="auto">
          <a:xfrm>
            <a:off x="6523038" y="6516473"/>
            <a:ext cx="1752600" cy="152400"/>
            <a:chOff x="3168" y="3720"/>
            <a:chExt cx="1104" cy="96"/>
          </a:xfrm>
        </p:grpSpPr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4168" y="3720"/>
              <a:ext cx="104" cy="96"/>
            </a:xfrm>
            <a:custGeom>
              <a:avLst/>
              <a:gdLst>
                <a:gd name="T0" fmla="*/ 104 w 104"/>
                <a:gd name="T1" fmla="*/ 48 h 96"/>
                <a:gd name="T2" fmla="*/ 0 w 104"/>
                <a:gd name="T3" fmla="*/ 96 h 96"/>
                <a:gd name="T4" fmla="*/ 32 w 104"/>
                <a:gd name="T5" fmla="*/ 48 h 96"/>
                <a:gd name="T6" fmla="*/ 0 w 104"/>
                <a:gd name="T7" fmla="*/ 0 h 96"/>
                <a:gd name="T8" fmla="*/ 104 w 104"/>
                <a:gd name="T9" fmla="*/ 48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96"/>
                <a:gd name="T17" fmla="*/ 104 w 104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96">
                  <a:moveTo>
                    <a:pt x="104" y="48"/>
                  </a:moveTo>
                  <a:lnTo>
                    <a:pt x="0" y="96"/>
                  </a:lnTo>
                  <a:lnTo>
                    <a:pt x="32" y="48"/>
                  </a:lnTo>
                  <a:lnTo>
                    <a:pt x="0" y="0"/>
                  </a:lnTo>
                  <a:lnTo>
                    <a:pt x="104" y="48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5" name="Line 235"/>
            <p:cNvSpPr>
              <a:spLocks noChangeShapeType="1"/>
            </p:cNvSpPr>
            <p:nvPr/>
          </p:nvSpPr>
          <p:spPr bwMode="auto">
            <a:xfrm>
              <a:off x="3168" y="3768"/>
              <a:ext cx="1032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6523034" y="4844836"/>
            <a:ext cx="1243012" cy="1757362"/>
            <a:chOff x="5029200" y="4233672"/>
            <a:chExt cx="1243584" cy="1757172"/>
          </a:xfrm>
        </p:grpSpPr>
        <p:grpSp>
          <p:nvGrpSpPr>
            <p:cNvPr id="70" name="Group 69"/>
            <p:cNvGrpSpPr>
              <a:grpSpLocks/>
            </p:cNvGrpSpPr>
            <p:nvPr/>
          </p:nvGrpSpPr>
          <p:grpSpPr bwMode="auto">
            <a:xfrm>
              <a:off x="5047425" y="4737985"/>
              <a:ext cx="881063" cy="1231899"/>
              <a:chOff x="3168" y="2944"/>
              <a:chExt cx="584" cy="816"/>
            </a:xfrm>
            <a:solidFill>
              <a:srgbClr val="CC0000"/>
            </a:solidFill>
          </p:grpSpPr>
          <p:sp>
            <p:nvSpPr>
              <p:cNvPr id="72" name="Freeform 71"/>
              <p:cNvSpPr>
                <a:spLocks/>
              </p:cNvSpPr>
              <p:nvPr/>
            </p:nvSpPr>
            <p:spPr bwMode="auto">
              <a:xfrm>
                <a:off x="3640" y="2944"/>
                <a:ext cx="112" cy="128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88" y="128"/>
                  </a:cxn>
                  <a:cxn ang="0">
                    <a:pos x="64" y="64"/>
                  </a:cxn>
                  <a:cxn ang="0">
                    <a:pos x="0" y="64"/>
                  </a:cxn>
                  <a:cxn ang="0">
                    <a:pos x="112" y="0"/>
                  </a:cxn>
                </a:cxnLst>
                <a:rect l="0" t="0" r="r" b="b"/>
                <a:pathLst>
                  <a:path w="112" h="128">
                    <a:moveTo>
                      <a:pt x="112" y="0"/>
                    </a:moveTo>
                    <a:lnTo>
                      <a:pt x="88" y="128"/>
                    </a:lnTo>
                    <a:lnTo>
                      <a:pt x="64" y="64"/>
                    </a:lnTo>
                    <a:lnTo>
                      <a:pt x="0" y="64"/>
                    </a:lnTo>
                    <a:lnTo>
                      <a:pt x="112" y="0"/>
                    </a:lnTo>
                    <a:close/>
                  </a:path>
                </a:pathLst>
              </a:custGeom>
              <a:grpFill/>
              <a:ln w="1270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73" name="Line 239"/>
              <p:cNvSpPr>
                <a:spLocks noChangeShapeType="1"/>
              </p:cNvSpPr>
              <p:nvPr/>
            </p:nvSpPr>
            <p:spPr bwMode="auto">
              <a:xfrm flipV="1">
                <a:off x="3168" y="3008"/>
                <a:ext cx="536" cy="752"/>
              </a:xfrm>
              <a:prstGeom prst="line">
                <a:avLst/>
              </a:prstGeom>
              <a:grp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  <p:cxnSp>
          <p:nvCxnSpPr>
            <p:cNvPr id="71" name="Straight Connector 70"/>
            <p:cNvCxnSpPr>
              <a:cxnSpLocks noChangeShapeType="1"/>
            </p:cNvCxnSpPr>
            <p:nvPr/>
          </p:nvCxnSpPr>
          <p:spPr bwMode="auto">
            <a:xfrm rot="5400000" flipH="1" flipV="1">
              <a:off x="4772406" y="4490466"/>
              <a:ext cx="1757172" cy="124358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2" name="Group 51"/>
          <p:cNvGrpSpPr>
            <a:grpSpLocks/>
          </p:cNvGrpSpPr>
          <p:nvPr/>
        </p:nvGrpSpPr>
        <p:grpSpPr bwMode="auto">
          <a:xfrm>
            <a:off x="6551614" y="5779873"/>
            <a:ext cx="3306763" cy="800100"/>
            <a:chOff x="5057775" y="5168900"/>
            <a:chExt cx="3306763" cy="800100"/>
          </a:xfrm>
        </p:grpSpPr>
        <p:grpSp>
          <p:nvGrpSpPr>
            <p:cNvPr id="58" name="Group 57"/>
            <p:cNvGrpSpPr>
              <a:grpSpLocks/>
            </p:cNvGrpSpPr>
            <p:nvPr/>
          </p:nvGrpSpPr>
          <p:grpSpPr bwMode="auto">
            <a:xfrm>
              <a:off x="5057775" y="5168900"/>
              <a:ext cx="1981200" cy="800100"/>
              <a:chOff x="3180" y="3256"/>
              <a:chExt cx="1248" cy="504"/>
            </a:xfrm>
          </p:grpSpPr>
          <p:grpSp>
            <p:nvGrpSpPr>
              <p:cNvPr id="61" name="Group 60"/>
              <p:cNvGrpSpPr>
                <a:grpSpLocks/>
              </p:cNvGrpSpPr>
              <p:nvPr/>
            </p:nvGrpSpPr>
            <p:grpSpPr bwMode="auto">
              <a:xfrm>
                <a:off x="3180" y="3256"/>
                <a:ext cx="1248" cy="504"/>
                <a:chOff x="3180" y="3256"/>
                <a:chExt cx="1248" cy="504"/>
              </a:xfrm>
            </p:grpSpPr>
            <p:sp>
              <p:nvSpPr>
                <p:cNvPr id="65" name="Arc 242"/>
                <p:cNvSpPr>
                  <a:spLocks/>
                </p:cNvSpPr>
                <p:nvPr/>
              </p:nvSpPr>
              <p:spPr bwMode="auto">
                <a:xfrm>
                  <a:off x="3180" y="3508"/>
                  <a:ext cx="624" cy="25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21600"/>
                      </a:moveTo>
                      <a:cubicBezTo>
                        <a:pt x="0" y="9712"/>
                        <a:pt x="9606" y="58"/>
                        <a:pt x="21494" y="0"/>
                      </a:cubicBezTo>
                    </a:path>
                    <a:path w="21600" h="21600" stroke="0" extrusionOk="0">
                      <a:moveTo>
                        <a:pt x="0" y="21600"/>
                      </a:moveTo>
                      <a:cubicBezTo>
                        <a:pt x="0" y="9712"/>
                        <a:pt x="9606" y="58"/>
                        <a:pt x="21494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66" name="Arc 243"/>
                <p:cNvSpPr>
                  <a:spLocks/>
                </p:cNvSpPr>
                <p:nvPr/>
              </p:nvSpPr>
              <p:spPr bwMode="auto">
                <a:xfrm>
                  <a:off x="3801" y="3256"/>
                  <a:ext cx="627" cy="252"/>
                </a:xfrm>
                <a:custGeom>
                  <a:avLst/>
                  <a:gdLst>
                    <a:gd name="T0" fmla="*/ 0 w 21706"/>
                    <a:gd name="T1" fmla="*/ 0 h 21600"/>
                    <a:gd name="T2" fmla="*/ 0 w 21706"/>
                    <a:gd name="T3" fmla="*/ 0 h 21600"/>
                    <a:gd name="T4" fmla="*/ 0 w 21706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706"/>
                    <a:gd name="T10" fmla="*/ 0 h 21600"/>
                    <a:gd name="T11" fmla="*/ 21706 w 2170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706" h="21600" fill="none" extrusionOk="0">
                      <a:moveTo>
                        <a:pt x="21706" y="0"/>
                      </a:moveTo>
                      <a:cubicBezTo>
                        <a:pt x="21706" y="11929"/>
                        <a:pt x="12035" y="21600"/>
                        <a:pt x="106" y="21600"/>
                      </a:cubicBezTo>
                      <a:cubicBezTo>
                        <a:pt x="70" y="21600"/>
                        <a:pt x="35" y="21599"/>
                        <a:pt x="0" y="21599"/>
                      </a:cubicBezTo>
                    </a:path>
                    <a:path w="21706" h="21600" stroke="0" extrusionOk="0">
                      <a:moveTo>
                        <a:pt x="21706" y="0"/>
                      </a:moveTo>
                      <a:cubicBezTo>
                        <a:pt x="21706" y="11929"/>
                        <a:pt x="12035" y="21600"/>
                        <a:pt x="106" y="21600"/>
                      </a:cubicBezTo>
                      <a:cubicBezTo>
                        <a:pt x="70" y="21600"/>
                        <a:pt x="35" y="21599"/>
                        <a:pt x="0" y="21599"/>
                      </a:cubicBezTo>
                      <a:lnTo>
                        <a:pt x="106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67" name="Group 66"/>
                <p:cNvGrpSpPr>
                  <a:grpSpLocks/>
                </p:cNvGrpSpPr>
                <p:nvPr/>
              </p:nvGrpSpPr>
              <p:grpSpPr bwMode="auto">
                <a:xfrm>
                  <a:off x="4080" y="3424"/>
                  <a:ext cx="176" cy="88"/>
                  <a:chOff x="4080" y="3424"/>
                  <a:chExt cx="176" cy="88"/>
                </a:xfrm>
              </p:grpSpPr>
              <p:sp>
                <p:nvSpPr>
                  <p:cNvPr id="68" name="Freeform 67"/>
                  <p:cNvSpPr>
                    <a:spLocks/>
                  </p:cNvSpPr>
                  <p:nvPr/>
                </p:nvSpPr>
                <p:spPr bwMode="auto">
                  <a:xfrm>
                    <a:off x="4144" y="3424"/>
                    <a:ext cx="112" cy="88"/>
                  </a:xfrm>
                  <a:custGeom>
                    <a:avLst/>
                    <a:gdLst>
                      <a:gd name="T0" fmla="*/ 112 w 112"/>
                      <a:gd name="T1" fmla="*/ 16 h 88"/>
                      <a:gd name="T2" fmla="*/ 24 w 112"/>
                      <a:gd name="T3" fmla="*/ 88 h 88"/>
                      <a:gd name="T4" fmla="*/ 40 w 112"/>
                      <a:gd name="T5" fmla="*/ 32 h 88"/>
                      <a:gd name="T6" fmla="*/ 0 w 112"/>
                      <a:gd name="T7" fmla="*/ 0 h 88"/>
                      <a:gd name="T8" fmla="*/ 112 w 112"/>
                      <a:gd name="T9" fmla="*/ 16 h 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2"/>
                      <a:gd name="T16" fmla="*/ 0 h 88"/>
                      <a:gd name="T17" fmla="*/ 112 w 112"/>
                      <a:gd name="T18" fmla="*/ 88 h 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2" h="88">
                        <a:moveTo>
                          <a:pt x="112" y="16"/>
                        </a:moveTo>
                        <a:lnTo>
                          <a:pt x="24" y="88"/>
                        </a:lnTo>
                        <a:lnTo>
                          <a:pt x="40" y="32"/>
                        </a:lnTo>
                        <a:lnTo>
                          <a:pt x="0" y="0"/>
                        </a:lnTo>
                        <a:lnTo>
                          <a:pt x="112" y="16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 w="12700">
                    <a:solidFill>
                      <a:srgbClr val="0066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69" name="Line 24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80" y="3456"/>
                    <a:ext cx="104" cy="32"/>
                  </a:xfrm>
                  <a:prstGeom prst="line">
                    <a:avLst/>
                  </a:prstGeom>
                  <a:noFill/>
                  <a:ln w="25400">
                    <a:solidFill>
                      <a:srgbClr val="0066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</p:grpSp>
          <p:grpSp>
            <p:nvGrpSpPr>
              <p:cNvPr id="62" name="Group 61"/>
              <p:cNvGrpSpPr>
                <a:grpSpLocks/>
              </p:cNvGrpSpPr>
              <p:nvPr/>
            </p:nvGrpSpPr>
            <p:grpSpPr bwMode="auto">
              <a:xfrm>
                <a:off x="3376" y="3512"/>
                <a:ext cx="176" cy="88"/>
                <a:chOff x="3376" y="3512"/>
                <a:chExt cx="176" cy="88"/>
              </a:xfrm>
            </p:grpSpPr>
            <p:sp>
              <p:nvSpPr>
                <p:cNvPr id="63" name="Freeform 62"/>
                <p:cNvSpPr>
                  <a:spLocks/>
                </p:cNvSpPr>
                <p:nvPr/>
              </p:nvSpPr>
              <p:spPr bwMode="auto">
                <a:xfrm>
                  <a:off x="3376" y="3512"/>
                  <a:ext cx="112" cy="88"/>
                </a:xfrm>
                <a:custGeom>
                  <a:avLst/>
                  <a:gdLst>
                    <a:gd name="T0" fmla="*/ 0 w 112"/>
                    <a:gd name="T1" fmla="*/ 72 h 88"/>
                    <a:gd name="T2" fmla="*/ 88 w 112"/>
                    <a:gd name="T3" fmla="*/ 0 h 88"/>
                    <a:gd name="T4" fmla="*/ 72 w 112"/>
                    <a:gd name="T5" fmla="*/ 56 h 88"/>
                    <a:gd name="T6" fmla="*/ 112 w 112"/>
                    <a:gd name="T7" fmla="*/ 88 h 88"/>
                    <a:gd name="T8" fmla="*/ 0 w 112"/>
                    <a:gd name="T9" fmla="*/ 72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2"/>
                    <a:gd name="T16" fmla="*/ 0 h 88"/>
                    <a:gd name="T17" fmla="*/ 112 w 112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2" h="88">
                      <a:moveTo>
                        <a:pt x="0" y="72"/>
                      </a:moveTo>
                      <a:lnTo>
                        <a:pt x="88" y="0"/>
                      </a:lnTo>
                      <a:lnTo>
                        <a:pt x="72" y="56"/>
                      </a:lnTo>
                      <a:lnTo>
                        <a:pt x="112" y="88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 w="12700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64" name="Line 249"/>
                <p:cNvSpPr>
                  <a:spLocks noChangeShapeType="1"/>
                </p:cNvSpPr>
                <p:nvPr/>
              </p:nvSpPr>
              <p:spPr bwMode="auto">
                <a:xfrm flipV="1">
                  <a:off x="3448" y="3536"/>
                  <a:ext cx="104" cy="32"/>
                </a:xfrm>
                <a:prstGeom prst="line">
                  <a:avLst/>
                </a:prstGeom>
                <a:noFill/>
                <a:ln w="25400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</p:grpSp>
        <p:sp>
          <p:nvSpPr>
            <p:cNvPr id="59" name="Rectangle 58"/>
            <p:cNvSpPr>
              <a:spLocks noChangeArrowheads="1"/>
            </p:cNvSpPr>
            <p:nvPr/>
          </p:nvSpPr>
          <p:spPr bwMode="auto">
            <a:xfrm>
              <a:off x="7023100" y="5219700"/>
              <a:ext cx="13414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r>
                <a:rPr lang="en-US" altLang="en-US" sz="2000">
                  <a:solidFill>
                    <a:srgbClr val="006600"/>
                  </a:solidFill>
                </a:rPr>
                <a:t>Non-Linear-</a:t>
              </a:r>
              <a:endParaRPr lang="en-US" altLang="en-US"/>
            </a:p>
          </p:txBody>
        </p:sp>
        <p:sp>
          <p:nvSpPr>
            <p:cNvPr id="60" name="Rectangle 59"/>
            <p:cNvSpPr>
              <a:spLocks noChangeArrowheads="1"/>
            </p:cNvSpPr>
            <p:nvPr/>
          </p:nvSpPr>
          <p:spPr bwMode="auto">
            <a:xfrm>
              <a:off x="7023100" y="5511800"/>
              <a:ext cx="7207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r>
                <a:rPr lang="en-US" altLang="en-US" sz="2000">
                  <a:solidFill>
                    <a:srgbClr val="006600"/>
                  </a:solidFill>
                </a:rPr>
                <a:t>elastic</a:t>
              </a:r>
              <a:endParaRPr lang="en-US" altLang="en-US"/>
            </a:p>
          </p:txBody>
        </p:sp>
      </p:grp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6523035" y="4840076"/>
            <a:ext cx="1250949" cy="1752601"/>
            <a:chOff x="5029200" y="4229100"/>
            <a:chExt cx="1250188" cy="1752601"/>
          </a:xfrm>
        </p:grpSpPr>
        <p:grpSp>
          <p:nvGrpSpPr>
            <p:cNvPr id="54" name="Group 53"/>
            <p:cNvGrpSpPr>
              <a:grpSpLocks/>
            </p:cNvGrpSpPr>
            <p:nvPr/>
          </p:nvGrpSpPr>
          <p:grpSpPr bwMode="auto">
            <a:xfrm>
              <a:off x="5352288" y="4229100"/>
              <a:ext cx="927100" cy="1308100"/>
              <a:chOff x="3360" y="2664"/>
              <a:chExt cx="584" cy="824"/>
            </a:xfrm>
            <a:solidFill>
              <a:srgbClr val="660000"/>
            </a:solidFill>
          </p:grpSpPr>
          <p:sp>
            <p:nvSpPr>
              <p:cNvPr id="56" name="Freeform 55"/>
              <p:cNvSpPr>
                <a:spLocks/>
              </p:cNvSpPr>
              <p:nvPr/>
            </p:nvSpPr>
            <p:spPr bwMode="auto">
              <a:xfrm>
                <a:off x="3360" y="3360"/>
                <a:ext cx="112" cy="128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24" y="0"/>
                  </a:cxn>
                  <a:cxn ang="0">
                    <a:pos x="48" y="64"/>
                  </a:cxn>
                  <a:cxn ang="0">
                    <a:pos x="112" y="64"/>
                  </a:cxn>
                  <a:cxn ang="0">
                    <a:pos x="0" y="128"/>
                  </a:cxn>
                </a:cxnLst>
                <a:rect l="0" t="0" r="r" b="b"/>
                <a:pathLst>
                  <a:path w="112" h="128">
                    <a:moveTo>
                      <a:pt x="0" y="128"/>
                    </a:moveTo>
                    <a:lnTo>
                      <a:pt x="24" y="0"/>
                    </a:lnTo>
                    <a:lnTo>
                      <a:pt x="48" y="64"/>
                    </a:lnTo>
                    <a:lnTo>
                      <a:pt x="112" y="64"/>
                    </a:lnTo>
                    <a:lnTo>
                      <a:pt x="0" y="128"/>
                    </a:lnTo>
                    <a:close/>
                  </a:path>
                </a:pathLst>
              </a:custGeom>
              <a:grpFill/>
              <a:ln w="12700">
                <a:solidFill>
                  <a:srgbClr val="66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57" name="Line 253"/>
              <p:cNvSpPr>
                <a:spLocks noChangeShapeType="1"/>
              </p:cNvSpPr>
              <p:nvPr/>
            </p:nvSpPr>
            <p:spPr bwMode="auto">
              <a:xfrm flipV="1">
                <a:off x="3408" y="2664"/>
                <a:ext cx="536" cy="760"/>
              </a:xfrm>
              <a:prstGeom prst="line">
                <a:avLst/>
              </a:prstGeom>
              <a:grpFill/>
              <a:ln w="50800">
                <a:solidFill>
                  <a:srgbClr val="66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  <p:cxnSp>
          <p:nvCxnSpPr>
            <p:cNvPr id="55" name="Straight Connector 54"/>
            <p:cNvCxnSpPr>
              <a:cxnSpLocks noChangeShapeType="1"/>
            </p:cNvCxnSpPr>
            <p:nvPr/>
          </p:nvCxnSpPr>
          <p:spPr bwMode="auto">
            <a:xfrm rot="5400000">
              <a:off x="4927023" y="5339196"/>
              <a:ext cx="744682" cy="540327"/>
            </a:xfrm>
            <a:prstGeom prst="line">
              <a:avLst/>
            </a:prstGeom>
            <a:noFill/>
            <a:ln w="41275">
              <a:solidFill>
                <a:srgbClr val="66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578037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718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Plastic Deformation (Metals)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D547F-3049-4B51-A8DF-0DEAFF65A198}" type="slidenum">
              <a:rPr lang="en-US" smtClean="0"/>
              <a:t>8</a:t>
            </a:fld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376487" y="5612060"/>
            <a:ext cx="35602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r>
              <a:rPr lang="en-US" altLang="en-US"/>
              <a:t>Plastic means </a:t>
            </a:r>
            <a:r>
              <a:rPr lang="en-US" altLang="en-US">
                <a:solidFill>
                  <a:schemeClr val="accent2"/>
                </a:solidFill>
              </a:rPr>
              <a:t>permanent</a:t>
            </a:r>
            <a:r>
              <a:rPr lang="en-US" altLang="en-US"/>
              <a:t>!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8197850" y="3790950"/>
            <a:ext cx="3568700" cy="2565400"/>
            <a:chOff x="2984" y="2704"/>
            <a:chExt cx="2248" cy="1616"/>
          </a:xfrm>
        </p:grpSpPr>
        <p:sp>
          <p:nvSpPr>
            <p:cNvPr id="157" name="AutoShape 249"/>
            <p:cNvSpPr>
              <a:spLocks noChangeAspect="1" noChangeArrowheads="1" noTextEdit="1"/>
            </p:cNvSpPr>
            <p:nvPr/>
          </p:nvSpPr>
          <p:spPr bwMode="auto">
            <a:xfrm>
              <a:off x="2984" y="2704"/>
              <a:ext cx="2248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8" name="Line 251"/>
            <p:cNvSpPr>
              <a:spLocks noChangeShapeType="1"/>
            </p:cNvSpPr>
            <p:nvPr/>
          </p:nvSpPr>
          <p:spPr bwMode="auto">
            <a:xfrm flipV="1">
              <a:off x="3568" y="3456"/>
              <a:ext cx="88" cy="304"/>
            </a:xfrm>
            <a:prstGeom prst="line">
              <a:avLst/>
            </a:prstGeom>
            <a:noFill/>
            <a:ln w="38100">
              <a:solidFill>
                <a:srgbClr val="66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3648" y="2952"/>
              <a:ext cx="912" cy="520"/>
            </a:xfrm>
            <a:custGeom>
              <a:avLst/>
              <a:gdLst>
                <a:gd name="T0" fmla="*/ 0 w 912"/>
                <a:gd name="T1" fmla="*/ 520 h 520"/>
                <a:gd name="T2" fmla="*/ 32 w 912"/>
                <a:gd name="T3" fmla="*/ 472 h 520"/>
                <a:gd name="T4" fmla="*/ 72 w 912"/>
                <a:gd name="T5" fmla="*/ 408 h 520"/>
                <a:gd name="T6" fmla="*/ 120 w 912"/>
                <a:gd name="T7" fmla="*/ 344 h 520"/>
                <a:gd name="T8" fmla="*/ 176 w 912"/>
                <a:gd name="T9" fmla="*/ 288 h 520"/>
                <a:gd name="T10" fmla="*/ 232 w 912"/>
                <a:gd name="T11" fmla="*/ 240 h 520"/>
                <a:gd name="T12" fmla="*/ 296 w 912"/>
                <a:gd name="T13" fmla="*/ 192 h 520"/>
                <a:gd name="T14" fmla="*/ 368 w 912"/>
                <a:gd name="T15" fmla="*/ 152 h 520"/>
                <a:gd name="T16" fmla="*/ 456 w 912"/>
                <a:gd name="T17" fmla="*/ 104 h 520"/>
                <a:gd name="T18" fmla="*/ 536 w 912"/>
                <a:gd name="T19" fmla="*/ 72 h 520"/>
                <a:gd name="T20" fmla="*/ 624 w 912"/>
                <a:gd name="T21" fmla="*/ 48 h 520"/>
                <a:gd name="T22" fmla="*/ 728 w 912"/>
                <a:gd name="T23" fmla="*/ 24 h 520"/>
                <a:gd name="T24" fmla="*/ 816 w 912"/>
                <a:gd name="T25" fmla="*/ 8 h 520"/>
                <a:gd name="T26" fmla="*/ 880 w 912"/>
                <a:gd name="T27" fmla="*/ 0 h 520"/>
                <a:gd name="T28" fmla="*/ 912 w 912"/>
                <a:gd name="T29" fmla="*/ 0 h 5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12"/>
                <a:gd name="T46" fmla="*/ 0 h 520"/>
                <a:gd name="T47" fmla="*/ 912 w 912"/>
                <a:gd name="T48" fmla="*/ 520 h 5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12" h="520">
                  <a:moveTo>
                    <a:pt x="0" y="520"/>
                  </a:moveTo>
                  <a:lnTo>
                    <a:pt x="32" y="472"/>
                  </a:lnTo>
                  <a:lnTo>
                    <a:pt x="72" y="408"/>
                  </a:lnTo>
                  <a:lnTo>
                    <a:pt x="120" y="344"/>
                  </a:lnTo>
                  <a:lnTo>
                    <a:pt x="176" y="288"/>
                  </a:lnTo>
                  <a:lnTo>
                    <a:pt x="232" y="240"/>
                  </a:lnTo>
                  <a:lnTo>
                    <a:pt x="296" y="192"/>
                  </a:lnTo>
                  <a:lnTo>
                    <a:pt x="368" y="152"/>
                  </a:lnTo>
                  <a:lnTo>
                    <a:pt x="456" y="104"/>
                  </a:lnTo>
                  <a:lnTo>
                    <a:pt x="536" y="72"/>
                  </a:lnTo>
                  <a:lnTo>
                    <a:pt x="624" y="48"/>
                  </a:lnTo>
                  <a:lnTo>
                    <a:pt x="728" y="24"/>
                  </a:lnTo>
                  <a:lnTo>
                    <a:pt x="816" y="8"/>
                  </a:lnTo>
                  <a:lnTo>
                    <a:pt x="880" y="0"/>
                  </a:lnTo>
                  <a:lnTo>
                    <a:pt x="912" y="0"/>
                  </a:lnTo>
                </a:path>
              </a:pathLst>
            </a:cu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3664" y="2968"/>
              <a:ext cx="904" cy="512"/>
            </a:xfrm>
            <a:custGeom>
              <a:avLst/>
              <a:gdLst>
                <a:gd name="T0" fmla="*/ 0 w 904"/>
                <a:gd name="T1" fmla="*/ 512 h 512"/>
                <a:gd name="T2" fmla="*/ 24 w 904"/>
                <a:gd name="T3" fmla="*/ 464 h 512"/>
                <a:gd name="T4" fmla="*/ 64 w 904"/>
                <a:gd name="T5" fmla="*/ 400 h 512"/>
                <a:gd name="T6" fmla="*/ 112 w 904"/>
                <a:gd name="T7" fmla="*/ 336 h 512"/>
                <a:gd name="T8" fmla="*/ 168 w 904"/>
                <a:gd name="T9" fmla="*/ 280 h 512"/>
                <a:gd name="T10" fmla="*/ 224 w 904"/>
                <a:gd name="T11" fmla="*/ 232 h 512"/>
                <a:gd name="T12" fmla="*/ 288 w 904"/>
                <a:gd name="T13" fmla="*/ 184 h 512"/>
                <a:gd name="T14" fmla="*/ 360 w 904"/>
                <a:gd name="T15" fmla="*/ 144 h 512"/>
                <a:gd name="T16" fmla="*/ 448 w 904"/>
                <a:gd name="T17" fmla="*/ 96 h 512"/>
                <a:gd name="T18" fmla="*/ 528 w 904"/>
                <a:gd name="T19" fmla="*/ 64 h 512"/>
                <a:gd name="T20" fmla="*/ 616 w 904"/>
                <a:gd name="T21" fmla="*/ 40 h 512"/>
                <a:gd name="T22" fmla="*/ 720 w 904"/>
                <a:gd name="T23" fmla="*/ 16 h 512"/>
                <a:gd name="T24" fmla="*/ 808 w 904"/>
                <a:gd name="T25" fmla="*/ 0 h 512"/>
                <a:gd name="T26" fmla="*/ 872 w 904"/>
                <a:gd name="T27" fmla="*/ 0 h 512"/>
                <a:gd name="T28" fmla="*/ 904 w 904"/>
                <a:gd name="T29" fmla="*/ 0 h 5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04"/>
                <a:gd name="T46" fmla="*/ 0 h 512"/>
                <a:gd name="T47" fmla="*/ 904 w 904"/>
                <a:gd name="T48" fmla="*/ 512 h 5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04" h="512">
                  <a:moveTo>
                    <a:pt x="0" y="512"/>
                  </a:moveTo>
                  <a:lnTo>
                    <a:pt x="24" y="464"/>
                  </a:lnTo>
                  <a:lnTo>
                    <a:pt x="64" y="400"/>
                  </a:lnTo>
                  <a:lnTo>
                    <a:pt x="112" y="336"/>
                  </a:lnTo>
                  <a:lnTo>
                    <a:pt x="168" y="280"/>
                  </a:lnTo>
                  <a:lnTo>
                    <a:pt x="224" y="232"/>
                  </a:lnTo>
                  <a:lnTo>
                    <a:pt x="288" y="184"/>
                  </a:lnTo>
                  <a:lnTo>
                    <a:pt x="360" y="144"/>
                  </a:lnTo>
                  <a:lnTo>
                    <a:pt x="448" y="96"/>
                  </a:lnTo>
                  <a:lnTo>
                    <a:pt x="528" y="64"/>
                  </a:lnTo>
                  <a:lnTo>
                    <a:pt x="616" y="40"/>
                  </a:lnTo>
                  <a:lnTo>
                    <a:pt x="720" y="16"/>
                  </a:lnTo>
                  <a:lnTo>
                    <a:pt x="808" y="0"/>
                  </a:lnTo>
                  <a:lnTo>
                    <a:pt x="872" y="0"/>
                  </a:lnTo>
                  <a:lnTo>
                    <a:pt x="904" y="0"/>
                  </a:lnTo>
                </a:path>
              </a:pathLst>
            </a:cu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61" name="Group 160"/>
            <p:cNvGrpSpPr>
              <a:grpSpLocks/>
            </p:cNvGrpSpPr>
            <p:nvPr/>
          </p:nvGrpSpPr>
          <p:grpSpPr bwMode="auto">
            <a:xfrm>
              <a:off x="3528" y="2792"/>
              <a:ext cx="80" cy="968"/>
              <a:chOff x="3528" y="2792"/>
              <a:chExt cx="80" cy="968"/>
            </a:xfrm>
          </p:grpSpPr>
          <p:sp>
            <p:nvSpPr>
              <p:cNvPr id="184" name="Freeform 183"/>
              <p:cNvSpPr>
                <a:spLocks/>
              </p:cNvSpPr>
              <p:nvPr/>
            </p:nvSpPr>
            <p:spPr bwMode="auto">
              <a:xfrm>
                <a:off x="3528" y="2792"/>
                <a:ext cx="80" cy="88"/>
              </a:xfrm>
              <a:custGeom>
                <a:avLst/>
                <a:gdLst>
                  <a:gd name="T0" fmla="*/ 40 w 80"/>
                  <a:gd name="T1" fmla="*/ 0 h 88"/>
                  <a:gd name="T2" fmla="*/ 80 w 80"/>
                  <a:gd name="T3" fmla="*/ 88 h 88"/>
                  <a:gd name="T4" fmla="*/ 40 w 80"/>
                  <a:gd name="T5" fmla="*/ 56 h 88"/>
                  <a:gd name="T6" fmla="*/ 0 w 80"/>
                  <a:gd name="T7" fmla="*/ 88 h 88"/>
                  <a:gd name="T8" fmla="*/ 40 w 80"/>
                  <a:gd name="T9" fmla="*/ 0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88"/>
                  <a:gd name="T17" fmla="*/ 80 w 80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88">
                    <a:moveTo>
                      <a:pt x="40" y="0"/>
                    </a:moveTo>
                    <a:lnTo>
                      <a:pt x="80" y="88"/>
                    </a:lnTo>
                    <a:lnTo>
                      <a:pt x="40" y="56"/>
                    </a:lnTo>
                    <a:lnTo>
                      <a:pt x="0" y="88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5" name="Line 255"/>
              <p:cNvSpPr>
                <a:spLocks noChangeShapeType="1"/>
              </p:cNvSpPr>
              <p:nvPr/>
            </p:nvSpPr>
            <p:spPr bwMode="auto">
              <a:xfrm flipV="1">
                <a:off x="3568" y="2848"/>
                <a:ext cx="1" cy="91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162" name="Group 161"/>
            <p:cNvGrpSpPr>
              <a:grpSpLocks/>
            </p:cNvGrpSpPr>
            <p:nvPr/>
          </p:nvGrpSpPr>
          <p:grpSpPr bwMode="auto">
            <a:xfrm>
              <a:off x="3560" y="3720"/>
              <a:ext cx="1424" cy="80"/>
              <a:chOff x="3560" y="3720"/>
              <a:chExt cx="1424" cy="80"/>
            </a:xfrm>
          </p:grpSpPr>
          <p:sp>
            <p:nvSpPr>
              <p:cNvPr id="182" name="Freeform 181"/>
              <p:cNvSpPr>
                <a:spLocks/>
              </p:cNvSpPr>
              <p:nvPr/>
            </p:nvSpPr>
            <p:spPr bwMode="auto">
              <a:xfrm>
                <a:off x="4896" y="3720"/>
                <a:ext cx="88" cy="80"/>
              </a:xfrm>
              <a:custGeom>
                <a:avLst/>
                <a:gdLst>
                  <a:gd name="T0" fmla="*/ 88 w 88"/>
                  <a:gd name="T1" fmla="*/ 40 h 80"/>
                  <a:gd name="T2" fmla="*/ 0 w 88"/>
                  <a:gd name="T3" fmla="*/ 80 h 80"/>
                  <a:gd name="T4" fmla="*/ 32 w 88"/>
                  <a:gd name="T5" fmla="*/ 40 h 80"/>
                  <a:gd name="T6" fmla="*/ 0 w 88"/>
                  <a:gd name="T7" fmla="*/ 0 h 80"/>
                  <a:gd name="T8" fmla="*/ 88 w 88"/>
                  <a:gd name="T9" fmla="*/ 4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"/>
                  <a:gd name="T16" fmla="*/ 0 h 80"/>
                  <a:gd name="T17" fmla="*/ 88 w 88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" h="80">
                    <a:moveTo>
                      <a:pt x="88" y="40"/>
                    </a:moveTo>
                    <a:lnTo>
                      <a:pt x="0" y="80"/>
                    </a:lnTo>
                    <a:lnTo>
                      <a:pt x="32" y="40"/>
                    </a:lnTo>
                    <a:lnTo>
                      <a:pt x="0" y="0"/>
                    </a:lnTo>
                    <a:lnTo>
                      <a:pt x="88" y="4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3" name="Line 258"/>
              <p:cNvSpPr>
                <a:spLocks noChangeShapeType="1"/>
              </p:cNvSpPr>
              <p:nvPr/>
            </p:nvSpPr>
            <p:spPr bwMode="auto">
              <a:xfrm>
                <a:off x="3560" y="3760"/>
                <a:ext cx="136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63" name="Rectangle 162"/>
            <p:cNvSpPr>
              <a:spLocks noChangeArrowheads="1"/>
            </p:cNvSpPr>
            <p:nvPr/>
          </p:nvSpPr>
          <p:spPr bwMode="auto">
            <a:xfrm>
              <a:off x="3376" y="2720"/>
              <a:ext cx="137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r>
                <a:rPr lang="en-US" altLang="en-US" sz="2800" i="1">
                  <a:solidFill>
                    <a:srgbClr val="000000"/>
                  </a:solidFill>
                </a:rPr>
                <a:t>F</a:t>
              </a:r>
              <a:endParaRPr lang="en-US" altLang="en-US" i="1"/>
            </a:p>
          </p:txBody>
        </p:sp>
        <p:sp>
          <p:nvSpPr>
            <p:cNvPr id="164" name="Rectangle 163"/>
            <p:cNvSpPr>
              <a:spLocks noChangeArrowheads="1"/>
            </p:cNvSpPr>
            <p:nvPr/>
          </p:nvSpPr>
          <p:spPr bwMode="auto">
            <a:xfrm>
              <a:off x="4984" y="3616"/>
              <a:ext cx="111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r>
                <a:rPr lang="en-US" altLang="en-US" sz="2800">
                  <a:solidFill>
                    <a:srgbClr val="000000"/>
                  </a:solidFill>
                  <a:latin typeface="Symbol" charset="2"/>
                </a:rPr>
                <a:t>d</a:t>
              </a:r>
              <a:endParaRPr lang="en-US" altLang="en-US">
                <a:latin typeface="Times" charset="0"/>
              </a:endParaRPr>
            </a:p>
          </p:txBody>
        </p:sp>
        <p:grpSp>
          <p:nvGrpSpPr>
            <p:cNvPr id="165" name="Group 164"/>
            <p:cNvGrpSpPr>
              <a:grpSpLocks/>
            </p:cNvGrpSpPr>
            <p:nvPr/>
          </p:nvGrpSpPr>
          <p:grpSpPr bwMode="auto">
            <a:xfrm>
              <a:off x="3800" y="3160"/>
              <a:ext cx="128" cy="112"/>
              <a:chOff x="3800" y="3160"/>
              <a:chExt cx="128" cy="112"/>
            </a:xfrm>
          </p:grpSpPr>
          <p:sp>
            <p:nvSpPr>
              <p:cNvPr id="180" name="Freeform 179"/>
              <p:cNvSpPr>
                <a:spLocks/>
              </p:cNvSpPr>
              <p:nvPr/>
            </p:nvSpPr>
            <p:spPr bwMode="auto">
              <a:xfrm>
                <a:off x="3816" y="3160"/>
                <a:ext cx="112" cy="104"/>
              </a:xfrm>
              <a:custGeom>
                <a:avLst/>
                <a:gdLst>
                  <a:gd name="T0" fmla="*/ 112 w 112"/>
                  <a:gd name="T1" fmla="*/ 0 h 104"/>
                  <a:gd name="T2" fmla="*/ 64 w 112"/>
                  <a:gd name="T3" fmla="*/ 104 h 104"/>
                  <a:gd name="T4" fmla="*/ 56 w 112"/>
                  <a:gd name="T5" fmla="*/ 48 h 104"/>
                  <a:gd name="T6" fmla="*/ 0 w 112"/>
                  <a:gd name="T7" fmla="*/ 32 h 104"/>
                  <a:gd name="T8" fmla="*/ 112 w 112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"/>
                  <a:gd name="T16" fmla="*/ 0 h 104"/>
                  <a:gd name="T17" fmla="*/ 112 w 112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" h="104">
                    <a:moveTo>
                      <a:pt x="112" y="0"/>
                    </a:moveTo>
                    <a:lnTo>
                      <a:pt x="64" y="104"/>
                    </a:lnTo>
                    <a:lnTo>
                      <a:pt x="56" y="48"/>
                    </a:lnTo>
                    <a:lnTo>
                      <a:pt x="0" y="32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CC0000"/>
              </a:solidFill>
              <a:ln w="127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1" name="Line 263"/>
              <p:cNvSpPr>
                <a:spLocks noChangeShapeType="1"/>
              </p:cNvSpPr>
              <p:nvPr/>
            </p:nvSpPr>
            <p:spPr bwMode="auto">
              <a:xfrm flipV="1">
                <a:off x="3800" y="3208"/>
                <a:ext cx="72" cy="64"/>
              </a:xfrm>
              <a:prstGeom prst="line">
                <a:avLst/>
              </a:prstGeom>
              <a:noFill/>
              <a:ln w="2540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166" name="Group 165"/>
            <p:cNvGrpSpPr>
              <a:grpSpLocks/>
            </p:cNvGrpSpPr>
            <p:nvPr/>
          </p:nvGrpSpPr>
          <p:grpSpPr bwMode="auto">
            <a:xfrm>
              <a:off x="4328" y="2940"/>
              <a:ext cx="234" cy="828"/>
              <a:chOff x="4328" y="2960"/>
              <a:chExt cx="224" cy="792"/>
            </a:xfrm>
          </p:grpSpPr>
          <p:sp>
            <p:nvSpPr>
              <p:cNvPr id="176" name="Line 265"/>
              <p:cNvSpPr>
                <a:spLocks noChangeShapeType="1"/>
              </p:cNvSpPr>
              <p:nvPr/>
            </p:nvSpPr>
            <p:spPr bwMode="auto">
              <a:xfrm flipV="1">
                <a:off x="4328" y="2960"/>
                <a:ext cx="224" cy="792"/>
              </a:xfrm>
              <a:prstGeom prst="line">
                <a:avLst/>
              </a:prstGeom>
              <a:noFill/>
              <a:ln w="38100">
                <a:solidFill>
                  <a:srgbClr val="66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grpSp>
            <p:nvGrpSpPr>
              <p:cNvPr id="177" name="Group 176"/>
              <p:cNvGrpSpPr>
                <a:grpSpLocks/>
              </p:cNvGrpSpPr>
              <p:nvPr/>
            </p:nvGrpSpPr>
            <p:grpSpPr bwMode="auto">
              <a:xfrm>
                <a:off x="4440" y="3160"/>
                <a:ext cx="96" cy="144"/>
                <a:chOff x="4456" y="3160"/>
                <a:chExt cx="96" cy="144"/>
              </a:xfrm>
            </p:grpSpPr>
            <p:sp>
              <p:nvSpPr>
                <p:cNvPr id="178" name="Freeform 177"/>
                <p:cNvSpPr>
                  <a:spLocks/>
                </p:cNvSpPr>
                <p:nvPr/>
              </p:nvSpPr>
              <p:spPr bwMode="auto">
                <a:xfrm>
                  <a:off x="4456" y="3192"/>
                  <a:ext cx="96" cy="112"/>
                </a:xfrm>
                <a:custGeom>
                  <a:avLst/>
                  <a:gdLst>
                    <a:gd name="T0" fmla="*/ 24 w 96"/>
                    <a:gd name="T1" fmla="*/ 112 h 112"/>
                    <a:gd name="T2" fmla="*/ 0 w 96"/>
                    <a:gd name="T3" fmla="*/ 0 h 112"/>
                    <a:gd name="T4" fmla="*/ 40 w 96"/>
                    <a:gd name="T5" fmla="*/ 40 h 112"/>
                    <a:gd name="T6" fmla="*/ 96 w 96"/>
                    <a:gd name="T7" fmla="*/ 24 h 112"/>
                    <a:gd name="T8" fmla="*/ 24 w 96"/>
                    <a:gd name="T9" fmla="*/ 112 h 1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112"/>
                    <a:gd name="T17" fmla="*/ 96 w 96"/>
                    <a:gd name="T18" fmla="*/ 112 h 1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112">
                      <a:moveTo>
                        <a:pt x="24" y="112"/>
                      </a:moveTo>
                      <a:lnTo>
                        <a:pt x="0" y="0"/>
                      </a:lnTo>
                      <a:lnTo>
                        <a:pt x="40" y="40"/>
                      </a:lnTo>
                      <a:lnTo>
                        <a:pt x="96" y="24"/>
                      </a:lnTo>
                      <a:lnTo>
                        <a:pt x="24" y="112"/>
                      </a:lnTo>
                      <a:close/>
                    </a:path>
                  </a:pathLst>
                </a:custGeom>
                <a:solidFill>
                  <a:srgbClr val="660000"/>
                </a:solidFill>
                <a:ln w="12700">
                  <a:solidFill>
                    <a:srgbClr val="66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79" name="Line 267"/>
                <p:cNvSpPr>
                  <a:spLocks noChangeShapeType="1"/>
                </p:cNvSpPr>
                <p:nvPr/>
              </p:nvSpPr>
              <p:spPr bwMode="auto">
                <a:xfrm flipV="1">
                  <a:off x="4496" y="3160"/>
                  <a:ext cx="16" cy="72"/>
                </a:xfrm>
                <a:prstGeom prst="line">
                  <a:avLst/>
                </a:prstGeom>
                <a:noFill/>
                <a:ln w="25400">
                  <a:solidFill>
                    <a:srgbClr val="66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</p:grpSp>
        <p:sp>
          <p:nvSpPr>
            <p:cNvPr id="167" name="Rectangle 166"/>
            <p:cNvSpPr>
              <a:spLocks noChangeArrowheads="1"/>
            </p:cNvSpPr>
            <p:nvPr/>
          </p:nvSpPr>
          <p:spPr bwMode="auto">
            <a:xfrm>
              <a:off x="3088" y="3432"/>
              <a:ext cx="39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r>
                <a:rPr lang="en-US" altLang="en-US" sz="1800">
                  <a:solidFill>
                    <a:srgbClr val="660000"/>
                  </a:solidFill>
                </a:rPr>
                <a:t>linear </a:t>
              </a:r>
              <a:endParaRPr lang="en-US" altLang="en-US"/>
            </a:p>
          </p:txBody>
        </p:sp>
        <p:sp>
          <p:nvSpPr>
            <p:cNvPr id="168" name="Rectangle 167"/>
            <p:cNvSpPr>
              <a:spLocks noChangeArrowheads="1"/>
            </p:cNvSpPr>
            <p:nvPr/>
          </p:nvSpPr>
          <p:spPr bwMode="auto">
            <a:xfrm>
              <a:off x="3088" y="3600"/>
              <a:ext cx="4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r>
                <a:rPr lang="en-US" altLang="en-US" sz="1800">
                  <a:solidFill>
                    <a:srgbClr val="660000"/>
                  </a:solidFill>
                </a:rPr>
                <a:t>elastic</a:t>
              </a:r>
              <a:endParaRPr lang="en-US" altLang="en-US"/>
            </a:p>
          </p:txBody>
        </p:sp>
        <p:sp>
          <p:nvSpPr>
            <p:cNvPr id="169" name="Rectangle 168"/>
            <p:cNvSpPr>
              <a:spLocks noChangeArrowheads="1"/>
            </p:cNvSpPr>
            <p:nvPr/>
          </p:nvSpPr>
          <p:spPr bwMode="auto">
            <a:xfrm>
              <a:off x="4432" y="3440"/>
              <a:ext cx="39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r>
                <a:rPr lang="en-US" altLang="en-US" sz="1800">
                  <a:solidFill>
                    <a:srgbClr val="660000"/>
                  </a:solidFill>
                </a:rPr>
                <a:t>linear </a:t>
              </a:r>
              <a:endParaRPr lang="en-US" altLang="en-US"/>
            </a:p>
          </p:txBody>
        </p:sp>
        <p:sp>
          <p:nvSpPr>
            <p:cNvPr id="170" name="Rectangle 169"/>
            <p:cNvSpPr>
              <a:spLocks noChangeArrowheads="1"/>
            </p:cNvSpPr>
            <p:nvPr/>
          </p:nvSpPr>
          <p:spPr bwMode="auto">
            <a:xfrm>
              <a:off x="4432" y="3608"/>
              <a:ext cx="4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r>
                <a:rPr lang="en-US" altLang="en-US" sz="1800">
                  <a:solidFill>
                    <a:srgbClr val="660000"/>
                  </a:solidFill>
                </a:rPr>
                <a:t>elastic</a:t>
              </a:r>
              <a:endParaRPr lang="en-US" altLang="en-US"/>
            </a:p>
          </p:txBody>
        </p:sp>
        <p:sp>
          <p:nvSpPr>
            <p:cNvPr id="171" name="Rectangle 170"/>
            <p:cNvSpPr>
              <a:spLocks noChangeArrowheads="1"/>
            </p:cNvSpPr>
            <p:nvPr/>
          </p:nvSpPr>
          <p:spPr bwMode="auto">
            <a:xfrm>
              <a:off x="3608" y="3832"/>
              <a:ext cx="8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r>
                <a:rPr lang="en-US" altLang="en-US" sz="2200">
                  <a:solidFill>
                    <a:srgbClr val="009999"/>
                  </a:solidFill>
                  <a:latin typeface="Symbol" charset="2"/>
                </a:rPr>
                <a:t>d</a:t>
              </a:r>
              <a:endParaRPr lang="en-US" altLang="en-US">
                <a:latin typeface="Times" charset="0"/>
              </a:endParaRPr>
            </a:p>
          </p:txBody>
        </p:sp>
        <p:sp>
          <p:nvSpPr>
            <p:cNvPr id="172" name="Rectangle 171"/>
            <p:cNvSpPr>
              <a:spLocks noChangeArrowheads="1"/>
            </p:cNvSpPr>
            <p:nvPr/>
          </p:nvSpPr>
          <p:spPr bwMode="auto">
            <a:xfrm>
              <a:off x="3696" y="3880"/>
              <a:ext cx="50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r>
                <a:rPr lang="en-US" altLang="en-US" sz="2200">
                  <a:solidFill>
                    <a:srgbClr val="009999"/>
                  </a:solidFill>
                </a:rPr>
                <a:t>plastic</a:t>
              </a:r>
              <a:endParaRPr lang="en-US" altLang="en-US"/>
            </a:p>
          </p:txBody>
        </p:sp>
        <p:grpSp>
          <p:nvGrpSpPr>
            <p:cNvPr id="173" name="Group 172"/>
            <p:cNvGrpSpPr>
              <a:grpSpLocks/>
            </p:cNvGrpSpPr>
            <p:nvPr/>
          </p:nvGrpSpPr>
          <p:grpSpPr bwMode="auto">
            <a:xfrm>
              <a:off x="3568" y="3784"/>
              <a:ext cx="768" cy="80"/>
              <a:chOff x="3568" y="3784"/>
              <a:chExt cx="768" cy="80"/>
            </a:xfrm>
          </p:grpSpPr>
          <p:sp>
            <p:nvSpPr>
              <p:cNvPr id="174" name="Freeform 173"/>
              <p:cNvSpPr>
                <a:spLocks/>
              </p:cNvSpPr>
              <p:nvPr/>
            </p:nvSpPr>
            <p:spPr bwMode="auto">
              <a:xfrm>
                <a:off x="4248" y="3784"/>
                <a:ext cx="88" cy="80"/>
              </a:xfrm>
              <a:custGeom>
                <a:avLst/>
                <a:gdLst>
                  <a:gd name="T0" fmla="*/ 88 w 88"/>
                  <a:gd name="T1" fmla="*/ 40 h 80"/>
                  <a:gd name="T2" fmla="*/ 0 w 88"/>
                  <a:gd name="T3" fmla="*/ 80 h 80"/>
                  <a:gd name="T4" fmla="*/ 32 w 88"/>
                  <a:gd name="T5" fmla="*/ 40 h 80"/>
                  <a:gd name="T6" fmla="*/ 0 w 88"/>
                  <a:gd name="T7" fmla="*/ 0 h 80"/>
                  <a:gd name="T8" fmla="*/ 88 w 88"/>
                  <a:gd name="T9" fmla="*/ 4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"/>
                  <a:gd name="T16" fmla="*/ 0 h 80"/>
                  <a:gd name="T17" fmla="*/ 88 w 88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" h="80">
                    <a:moveTo>
                      <a:pt x="88" y="40"/>
                    </a:moveTo>
                    <a:lnTo>
                      <a:pt x="0" y="80"/>
                    </a:lnTo>
                    <a:lnTo>
                      <a:pt x="32" y="40"/>
                    </a:lnTo>
                    <a:lnTo>
                      <a:pt x="0" y="0"/>
                    </a:lnTo>
                    <a:lnTo>
                      <a:pt x="88" y="40"/>
                    </a:lnTo>
                    <a:close/>
                  </a:path>
                </a:pathLst>
              </a:custGeom>
              <a:solidFill>
                <a:srgbClr val="009999"/>
              </a:solidFill>
              <a:ln w="12700">
                <a:solidFill>
                  <a:srgbClr val="009999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5" name="Line 276"/>
              <p:cNvSpPr>
                <a:spLocks noChangeShapeType="1"/>
              </p:cNvSpPr>
              <p:nvPr/>
            </p:nvSpPr>
            <p:spPr bwMode="auto">
              <a:xfrm>
                <a:off x="3568" y="3824"/>
                <a:ext cx="712" cy="1"/>
              </a:xfrm>
              <a:prstGeom prst="line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1228972"/>
            <a:ext cx="8345487" cy="438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129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663" y="-451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en-US" dirty="0">
                <a:ea typeface="ＭＳ Ｐゴシック" charset="-128"/>
              </a:rPr>
              <a:t>Yield Strength, </a:t>
            </a:r>
            <a:r>
              <a:rPr lang="en-US" altLang="en-US" dirty="0" err="1">
                <a:latin typeface="Symbol" charset="2"/>
                <a:ea typeface="ＭＳ Ｐゴシック" charset="-128"/>
              </a:rPr>
              <a:t>s</a:t>
            </a:r>
            <a:r>
              <a:rPr lang="en-US" altLang="en-US" baseline="-15000" dirty="0" err="1">
                <a:ea typeface="ＭＳ Ｐゴシック" charset="-128"/>
              </a:rPr>
              <a:t>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550610" cy="4651513"/>
          </a:xfrm>
        </p:spPr>
        <p:txBody>
          <a:bodyPr vert="horz" lIns="0" tIns="0" rIns="0" bIns="0" rtlCol="0">
            <a:normAutofit/>
          </a:bodyPr>
          <a:lstStyle/>
          <a:p>
            <a:r>
              <a:rPr lang="en-US" dirty="0"/>
              <a:t>Stress of plastic deformation initiation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D547F-3049-4B51-A8DF-0DEAFF65A198}" type="slidenum">
              <a:rPr lang="en-US" smtClean="0"/>
              <a:t>9</a:t>
            </a:fld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04999" y="2105272"/>
            <a:ext cx="8382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r>
              <a:rPr lang="en-US" altLang="en-US" b="1" dirty="0"/>
              <a:t>• Stress at which </a:t>
            </a:r>
            <a:r>
              <a:rPr lang="en-US" altLang="en-US" b="1" i="1" dirty="0">
                <a:solidFill>
                  <a:schemeClr val="accent2"/>
                </a:solidFill>
              </a:rPr>
              <a:t>noticeable</a:t>
            </a:r>
            <a:r>
              <a:rPr lang="en-US" altLang="en-US" b="1" dirty="0">
                <a:solidFill>
                  <a:schemeClr val="accent2"/>
                </a:solidFill>
              </a:rPr>
              <a:t> </a:t>
            </a:r>
            <a:r>
              <a:rPr lang="en-US" altLang="en-US" b="1" dirty="0"/>
              <a:t>plastic deformation has</a:t>
            </a:r>
          </a:p>
          <a:p>
            <a:r>
              <a:rPr lang="en-US" altLang="en-US" b="1" dirty="0"/>
              <a:t>    occurred.</a:t>
            </a: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 rot="20516619" flipH="1" flipV="1">
            <a:off x="5494337" y="2456110"/>
            <a:ext cx="457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975350" y="2646610"/>
            <a:ext cx="2544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r>
              <a:rPr lang="en-US" altLang="en-US"/>
              <a:t>when </a:t>
            </a:r>
            <a:r>
              <a:rPr lang="en-US" altLang="en-US">
                <a:latin typeface="Symbol" charset="2"/>
              </a:rPr>
              <a:t>e</a:t>
            </a:r>
            <a:r>
              <a:rPr lang="en-US" altLang="en-US" sz="2800" i="1" baseline="-25000"/>
              <a:t>p</a:t>
            </a:r>
            <a:r>
              <a:rPr lang="en-US" altLang="en-US"/>
              <a:t>  = 0.002 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773069" y="3428207"/>
            <a:ext cx="3494087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ym typeface="Symbol" charset="2"/>
              </a:rPr>
              <a:t></a:t>
            </a:r>
            <a:r>
              <a:rPr lang="en-US" altLang="en-US" sz="2800" i="1" baseline="-25000" dirty="0">
                <a:sym typeface="Symbol" charset="2"/>
              </a:rPr>
              <a:t>y</a:t>
            </a:r>
            <a:r>
              <a:rPr lang="en-US" altLang="en-US" sz="2800" dirty="0">
                <a:sym typeface="Symbol" charset="2"/>
              </a:rPr>
              <a:t> = yield strength</a:t>
            </a:r>
          </a:p>
          <a:p>
            <a:pPr eaLnBrk="1" hangingPunct="1">
              <a:spcBef>
                <a:spcPct val="50000"/>
              </a:spcBef>
            </a:pPr>
            <a:endParaRPr lang="en-US" altLang="en-US" dirty="0">
              <a:sym typeface="Symbol" charset="2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dirty="0">
                <a:sym typeface="Symbol" charset="2"/>
              </a:rPr>
              <a:t>Note: for 2 inch sample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dirty="0">
                <a:sym typeface="Symbol" charset="2"/>
              </a:rPr>
              <a:t>	 = 0.002 = </a:t>
            </a:r>
            <a:r>
              <a:rPr lang="en-US" altLang="en-US" i="1" dirty="0">
                <a:sym typeface="Symbol" charset="2"/>
              </a:rPr>
              <a:t>z</a:t>
            </a:r>
            <a:r>
              <a:rPr lang="en-US" altLang="en-US" dirty="0">
                <a:sym typeface="Symbol" charset="2"/>
              </a:rPr>
              <a:t>/</a:t>
            </a:r>
            <a:r>
              <a:rPr lang="en-US" altLang="en-US" i="1" dirty="0">
                <a:sym typeface="Symbol" charset="2"/>
              </a:rPr>
              <a:t>z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dirty="0">
                <a:sym typeface="Symbol" charset="2"/>
              </a:rPr>
              <a:t>	 </a:t>
            </a:r>
            <a:r>
              <a:rPr lang="en-US" altLang="en-US" i="1" dirty="0">
                <a:sym typeface="Symbol" charset="2"/>
              </a:rPr>
              <a:t>z</a:t>
            </a:r>
            <a:r>
              <a:rPr lang="en-US" altLang="en-US" dirty="0">
                <a:sym typeface="Symbol" charset="2"/>
              </a:rPr>
              <a:t> = 0.004 in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2435224" y="2757488"/>
            <a:ext cx="4092576" cy="3875089"/>
            <a:chOff x="622" y="1482"/>
            <a:chExt cx="2578" cy="2441"/>
          </a:xfrm>
        </p:grpSpPr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886" y="1650"/>
              <a:ext cx="96" cy="1752"/>
              <a:chOff x="886" y="1650"/>
              <a:chExt cx="96" cy="1752"/>
            </a:xfrm>
          </p:grpSpPr>
          <p:sp>
            <p:nvSpPr>
              <p:cNvPr id="47" name="Freeform 46"/>
              <p:cNvSpPr>
                <a:spLocks/>
              </p:cNvSpPr>
              <p:nvPr/>
            </p:nvSpPr>
            <p:spPr bwMode="auto">
              <a:xfrm>
                <a:off x="886" y="1650"/>
                <a:ext cx="96" cy="104"/>
              </a:xfrm>
              <a:custGeom>
                <a:avLst/>
                <a:gdLst>
                  <a:gd name="T0" fmla="*/ 48 w 96"/>
                  <a:gd name="T1" fmla="*/ 0 h 104"/>
                  <a:gd name="T2" fmla="*/ 96 w 96"/>
                  <a:gd name="T3" fmla="*/ 104 h 104"/>
                  <a:gd name="T4" fmla="*/ 48 w 96"/>
                  <a:gd name="T5" fmla="*/ 72 h 104"/>
                  <a:gd name="T6" fmla="*/ 0 w 96"/>
                  <a:gd name="T7" fmla="*/ 104 h 104"/>
                  <a:gd name="T8" fmla="*/ 48 w 96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04"/>
                  <a:gd name="T17" fmla="*/ 96 w 96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04">
                    <a:moveTo>
                      <a:pt x="48" y="0"/>
                    </a:moveTo>
                    <a:lnTo>
                      <a:pt x="96" y="104"/>
                    </a:lnTo>
                    <a:lnTo>
                      <a:pt x="48" y="72"/>
                    </a:lnTo>
                    <a:lnTo>
                      <a:pt x="0" y="104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8" name="Line 12"/>
              <p:cNvSpPr>
                <a:spLocks noChangeShapeType="1"/>
              </p:cNvSpPr>
              <p:nvPr/>
            </p:nvSpPr>
            <p:spPr bwMode="auto">
              <a:xfrm flipV="1">
                <a:off x="934" y="1722"/>
                <a:ext cx="1" cy="168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934" y="3362"/>
              <a:ext cx="2200" cy="96"/>
              <a:chOff x="934" y="3362"/>
              <a:chExt cx="2200" cy="96"/>
            </a:xfrm>
          </p:grpSpPr>
          <p:sp>
            <p:nvSpPr>
              <p:cNvPr id="45" name="Freeform 44"/>
              <p:cNvSpPr>
                <a:spLocks/>
              </p:cNvSpPr>
              <p:nvPr/>
            </p:nvSpPr>
            <p:spPr bwMode="auto">
              <a:xfrm>
                <a:off x="3030" y="3362"/>
                <a:ext cx="104" cy="96"/>
              </a:xfrm>
              <a:custGeom>
                <a:avLst/>
                <a:gdLst>
                  <a:gd name="T0" fmla="*/ 104 w 104"/>
                  <a:gd name="T1" fmla="*/ 48 h 96"/>
                  <a:gd name="T2" fmla="*/ 0 w 104"/>
                  <a:gd name="T3" fmla="*/ 96 h 96"/>
                  <a:gd name="T4" fmla="*/ 32 w 104"/>
                  <a:gd name="T5" fmla="*/ 48 h 96"/>
                  <a:gd name="T6" fmla="*/ 0 w 104"/>
                  <a:gd name="T7" fmla="*/ 0 h 96"/>
                  <a:gd name="T8" fmla="*/ 104 w 104"/>
                  <a:gd name="T9" fmla="*/ 48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96"/>
                  <a:gd name="T17" fmla="*/ 104 w 104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96">
                    <a:moveTo>
                      <a:pt x="104" y="48"/>
                    </a:moveTo>
                    <a:lnTo>
                      <a:pt x="0" y="96"/>
                    </a:lnTo>
                    <a:lnTo>
                      <a:pt x="32" y="48"/>
                    </a:lnTo>
                    <a:lnTo>
                      <a:pt x="0" y="0"/>
                    </a:lnTo>
                    <a:lnTo>
                      <a:pt x="104" y="48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" name="Line 15"/>
              <p:cNvSpPr>
                <a:spLocks noChangeShapeType="1"/>
              </p:cNvSpPr>
              <p:nvPr/>
            </p:nvSpPr>
            <p:spPr bwMode="auto">
              <a:xfrm>
                <a:off x="934" y="3410"/>
                <a:ext cx="2128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934" y="2322"/>
              <a:ext cx="536" cy="1088"/>
              <a:chOff x="934" y="2322"/>
              <a:chExt cx="536" cy="1088"/>
            </a:xfrm>
          </p:grpSpPr>
          <p:grpSp>
            <p:nvGrpSpPr>
              <p:cNvPr id="39" name="Group 38"/>
              <p:cNvGrpSpPr>
                <a:grpSpLocks/>
              </p:cNvGrpSpPr>
              <p:nvPr/>
            </p:nvGrpSpPr>
            <p:grpSpPr bwMode="auto">
              <a:xfrm>
                <a:off x="934" y="2474"/>
                <a:ext cx="456" cy="936"/>
                <a:chOff x="934" y="2474"/>
                <a:chExt cx="456" cy="936"/>
              </a:xfrm>
            </p:grpSpPr>
            <p:sp>
              <p:nvSpPr>
                <p:cNvPr id="43" name="Freeform 42"/>
                <p:cNvSpPr>
                  <a:spLocks/>
                </p:cNvSpPr>
                <p:nvPr/>
              </p:nvSpPr>
              <p:spPr bwMode="auto">
                <a:xfrm>
                  <a:off x="1302" y="2474"/>
                  <a:ext cx="88" cy="112"/>
                </a:xfrm>
                <a:custGeom>
                  <a:avLst/>
                  <a:gdLst>
                    <a:gd name="T0" fmla="*/ 88 w 88"/>
                    <a:gd name="T1" fmla="*/ 0 h 112"/>
                    <a:gd name="T2" fmla="*/ 88 w 88"/>
                    <a:gd name="T3" fmla="*/ 112 h 112"/>
                    <a:gd name="T4" fmla="*/ 56 w 88"/>
                    <a:gd name="T5" fmla="*/ 64 h 112"/>
                    <a:gd name="T6" fmla="*/ 0 w 88"/>
                    <a:gd name="T7" fmla="*/ 72 h 112"/>
                    <a:gd name="T8" fmla="*/ 88 w 88"/>
                    <a:gd name="T9" fmla="*/ 0 h 1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8"/>
                    <a:gd name="T16" fmla="*/ 0 h 112"/>
                    <a:gd name="T17" fmla="*/ 88 w 88"/>
                    <a:gd name="T18" fmla="*/ 112 h 1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8" h="112">
                      <a:moveTo>
                        <a:pt x="88" y="0"/>
                      </a:moveTo>
                      <a:lnTo>
                        <a:pt x="88" y="112"/>
                      </a:lnTo>
                      <a:lnTo>
                        <a:pt x="56" y="64"/>
                      </a:lnTo>
                      <a:lnTo>
                        <a:pt x="0" y="72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38100">
                  <a:solidFill>
                    <a:srgbClr val="FF9999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4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934" y="2538"/>
                  <a:ext cx="424" cy="872"/>
                </a:xfrm>
                <a:prstGeom prst="line">
                  <a:avLst/>
                </a:prstGeom>
                <a:noFill/>
                <a:ln w="38100">
                  <a:solidFill>
                    <a:srgbClr val="FF99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40" name="Group 39"/>
              <p:cNvGrpSpPr>
                <a:grpSpLocks/>
              </p:cNvGrpSpPr>
              <p:nvPr/>
            </p:nvGrpSpPr>
            <p:grpSpPr bwMode="auto">
              <a:xfrm>
                <a:off x="1014" y="2322"/>
                <a:ext cx="456" cy="936"/>
                <a:chOff x="1014" y="2322"/>
                <a:chExt cx="456" cy="936"/>
              </a:xfrm>
            </p:grpSpPr>
            <p:sp>
              <p:nvSpPr>
                <p:cNvPr id="41" name="Freeform 40"/>
                <p:cNvSpPr>
                  <a:spLocks/>
                </p:cNvSpPr>
                <p:nvPr/>
              </p:nvSpPr>
              <p:spPr bwMode="auto">
                <a:xfrm>
                  <a:off x="1014" y="3146"/>
                  <a:ext cx="88" cy="112"/>
                </a:xfrm>
                <a:custGeom>
                  <a:avLst/>
                  <a:gdLst>
                    <a:gd name="T0" fmla="*/ 0 w 88"/>
                    <a:gd name="T1" fmla="*/ 112 h 112"/>
                    <a:gd name="T2" fmla="*/ 0 w 88"/>
                    <a:gd name="T3" fmla="*/ 0 h 112"/>
                    <a:gd name="T4" fmla="*/ 32 w 88"/>
                    <a:gd name="T5" fmla="*/ 48 h 112"/>
                    <a:gd name="T6" fmla="*/ 88 w 88"/>
                    <a:gd name="T7" fmla="*/ 40 h 112"/>
                    <a:gd name="T8" fmla="*/ 0 w 88"/>
                    <a:gd name="T9" fmla="*/ 112 h 1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8"/>
                    <a:gd name="T16" fmla="*/ 0 h 112"/>
                    <a:gd name="T17" fmla="*/ 88 w 88"/>
                    <a:gd name="T18" fmla="*/ 112 h 1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8" h="112">
                      <a:moveTo>
                        <a:pt x="0" y="112"/>
                      </a:moveTo>
                      <a:lnTo>
                        <a:pt x="0" y="0"/>
                      </a:lnTo>
                      <a:lnTo>
                        <a:pt x="32" y="48"/>
                      </a:lnTo>
                      <a:lnTo>
                        <a:pt x="88" y="40"/>
                      </a:lnTo>
                      <a:lnTo>
                        <a:pt x="0" y="112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38100">
                  <a:solidFill>
                    <a:srgbClr val="FF9999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2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046" y="2322"/>
                  <a:ext cx="424" cy="872"/>
                </a:xfrm>
                <a:prstGeom prst="line">
                  <a:avLst/>
                </a:prstGeom>
                <a:noFill/>
                <a:ln w="38100">
                  <a:solidFill>
                    <a:srgbClr val="FF99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</p:grp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1310" y="1986"/>
              <a:ext cx="704" cy="1416"/>
              <a:chOff x="1310" y="1986"/>
              <a:chExt cx="704" cy="1416"/>
            </a:xfrm>
          </p:grpSpPr>
          <p:sp>
            <p:nvSpPr>
              <p:cNvPr id="37" name="Freeform 36"/>
              <p:cNvSpPr>
                <a:spLocks/>
              </p:cNvSpPr>
              <p:nvPr/>
            </p:nvSpPr>
            <p:spPr bwMode="auto">
              <a:xfrm>
                <a:off x="1310" y="3290"/>
                <a:ext cx="88" cy="112"/>
              </a:xfrm>
              <a:custGeom>
                <a:avLst/>
                <a:gdLst>
                  <a:gd name="T0" fmla="*/ 0 w 88"/>
                  <a:gd name="T1" fmla="*/ 112 h 112"/>
                  <a:gd name="T2" fmla="*/ 0 w 88"/>
                  <a:gd name="T3" fmla="*/ 0 h 112"/>
                  <a:gd name="T4" fmla="*/ 32 w 88"/>
                  <a:gd name="T5" fmla="*/ 48 h 112"/>
                  <a:gd name="T6" fmla="*/ 88 w 88"/>
                  <a:gd name="T7" fmla="*/ 40 h 112"/>
                  <a:gd name="T8" fmla="*/ 0 w 88"/>
                  <a:gd name="T9" fmla="*/ 112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"/>
                  <a:gd name="T16" fmla="*/ 0 h 112"/>
                  <a:gd name="T17" fmla="*/ 88 w 88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" h="112">
                    <a:moveTo>
                      <a:pt x="0" y="112"/>
                    </a:moveTo>
                    <a:lnTo>
                      <a:pt x="0" y="0"/>
                    </a:lnTo>
                    <a:lnTo>
                      <a:pt x="32" y="48"/>
                    </a:lnTo>
                    <a:lnTo>
                      <a:pt x="88" y="4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660000"/>
              </a:solidFill>
              <a:ln w="38100">
                <a:solidFill>
                  <a:srgbClr val="66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8" name="Line 25"/>
              <p:cNvSpPr>
                <a:spLocks noChangeShapeType="1"/>
              </p:cNvSpPr>
              <p:nvPr/>
            </p:nvSpPr>
            <p:spPr bwMode="auto">
              <a:xfrm flipV="1">
                <a:off x="1342" y="1986"/>
                <a:ext cx="672" cy="1352"/>
              </a:xfrm>
              <a:prstGeom prst="line">
                <a:avLst/>
              </a:prstGeom>
              <a:noFill/>
              <a:ln w="38100">
                <a:solidFill>
                  <a:srgbClr val="66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270" y="3386"/>
              <a:ext cx="72" cy="64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982" y="1490"/>
              <a:ext cx="113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r>
                <a:rPr lang="en-US" altLang="en-US" sz="2200" dirty="0">
                  <a:solidFill>
                    <a:srgbClr val="000000"/>
                  </a:solidFill>
                </a:rPr>
                <a:t>tensile stress, </a:t>
              </a:r>
              <a:endParaRPr lang="en-US" altLang="en-US" dirty="0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2087" y="1482"/>
              <a:ext cx="10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r>
                <a:rPr lang="en-US" altLang="en-US" sz="2200">
                  <a:solidFill>
                    <a:srgbClr val="000000"/>
                  </a:solidFill>
                  <a:latin typeface="Symbol" charset="2"/>
                </a:rPr>
                <a:t>s</a:t>
              </a:r>
              <a:endParaRPr lang="en-US" altLang="en-US">
                <a:latin typeface="Times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1638" y="3434"/>
              <a:ext cx="151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r>
                <a:rPr lang="en-US" altLang="en-US" sz="2200">
                  <a:solidFill>
                    <a:srgbClr val="000000"/>
                  </a:solidFill>
                </a:rPr>
                <a:t>engineering strain, </a:t>
              </a:r>
              <a:endParaRPr lang="en-US" altLang="en-US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122" y="3426"/>
              <a:ext cx="7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r>
                <a:rPr lang="en-US" altLang="en-US" sz="2200">
                  <a:solidFill>
                    <a:srgbClr val="000000"/>
                  </a:solidFill>
                  <a:latin typeface="Symbol" charset="2"/>
                </a:rPr>
                <a:t>e</a:t>
              </a:r>
              <a:endParaRPr lang="en-US" altLang="en-US">
                <a:latin typeface="Times" charset="0"/>
              </a:endParaRPr>
            </a:p>
          </p:txBody>
        </p:sp>
        <p:sp>
          <p:nvSpPr>
            <p:cNvPr id="20" name="Line 34"/>
            <p:cNvSpPr>
              <a:spLocks noChangeShapeType="1"/>
            </p:cNvSpPr>
            <p:nvPr/>
          </p:nvSpPr>
          <p:spPr bwMode="auto">
            <a:xfrm>
              <a:off x="926" y="3458"/>
              <a:ext cx="1" cy="184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Line 36"/>
            <p:cNvSpPr>
              <a:spLocks noChangeShapeType="1"/>
            </p:cNvSpPr>
            <p:nvPr/>
          </p:nvSpPr>
          <p:spPr bwMode="auto">
            <a:xfrm>
              <a:off x="1302" y="3458"/>
              <a:ext cx="1" cy="184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22" name="Group 21"/>
            <p:cNvGrpSpPr>
              <a:grpSpLocks/>
            </p:cNvGrpSpPr>
            <p:nvPr/>
          </p:nvGrpSpPr>
          <p:grpSpPr bwMode="auto">
            <a:xfrm>
              <a:off x="718" y="3546"/>
              <a:ext cx="208" cy="80"/>
              <a:chOff x="718" y="3546"/>
              <a:chExt cx="208" cy="80"/>
            </a:xfrm>
          </p:grpSpPr>
          <p:sp>
            <p:nvSpPr>
              <p:cNvPr id="35" name="Freeform 34"/>
              <p:cNvSpPr>
                <a:spLocks/>
              </p:cNvSpPr>
              <p:nvPr/>
            </p:nvSpPr>
            <p:spPr bwMode="auto">
              <a:xfrm>
                <a:off x="838" y="3546"/>
                <a:ext cx="88" cy="80"/>
              </a:xfrm>
              <a:custGeom>
                <a:avLst/>
                <a:gdLst>
                  <a:gd name="T0" fmla="*/ 88 w 88"/>
                  <a:gd name="T1" fmla="*/ 40 h 80"/>
                  <a:gd name="T2" fmla="*/ 0 w 88"/>
                  <a:gd name="T3" fmla="*/ 80 h 80"/>
                  <a:gd name="T4" fmla="*/ 32 w 88"/>
                  <a:gd name="T5" fmla="*/ 40 h 80"/>
                  <a:gd name="T6" fmla="*/ 0 w 88"/>
                  <a:gd name="T7" fmla="*/ 0 h 80"/>
                  <a:gd name="T8" fmla="*/ 88 w 88"/>
                  <a:gd name="T9" fmla="*/ 4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"/>
                  <a:gd name="T16" fmla="*/ 0 h 80"/>
                  <a:gd name="T17" fmla="*/ 88 w 88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" h="80">
                    <a:moveTo>
                      <a:pt x="88" y="40"/>
                    </a:moveTo>
                    <a:lnTo>
                      <a:pt x="0" y="80"/>
                    </a:lnTo>
                    <a:lnTo>
                      <a:pt x="32" y="40"/>
                    </a:lnTo>
                    <a:lnTo>
                      <a:pt x="0" y="0"/>
                    </a:lnTo>
                    <a:lnTo>
                      <a:pt x="88" y="40"/>
                    </a:lnTo>
                    <a:close/>
                  </a:path>
                </a:pathLst>
              </a:custGeom>
              <a:solidFill>
                <a:srgbClr val="000099"/>
              </a:solidFill>
              <a:ln w="127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6" name="Line 39"/>
              <p:cNvSpPr>
                <a:spLocks noChangeShapeType="1"/>
              </p:cNvSpPr>
              <p:nvPr/>
            </p:nvSpPr>
            <p:spPr bwMode="auto">
              <a:xfrm>
                <a:off x="718" y="3586"/>
                <a:ext cx="152" cy="1"/>
              </a:xfrm>
              <a:prstGeom prst="line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23" name="Group 22"/>
            <p:cNvGrpSpPr>
              <a:grpSpLocks/>
            </p:cNvGrpSpPr>
            <p:nvPr/>
          </p:nvGrpSpPr>
          <p:grpSpPr bwMode="auto">
            <a:xfrm>
              <a:off x="1302" y="3546"/>
              <a:ext cx="208" cy="80"/>
              <a:chOff x="1302" y="3546"/>
              <a:chExt cx="208" cy="80"/>
            </a:xfrm>
          </p:grpSpPr>
          <p:sp>
            <p:nvSpPr>
              <p:cNvPr id="33" name="Freeform 32"/>
              <p:cNvSpPr>
                <a:spLocks/>
              </p:cNvSpPr>
              <p:nvPr/>
            </p:nvSpPr>
            <p:spPr bwMode="auto">
              <a:xfrm>
                <a:off x="1302" y="3546"/>
                <a:ext cx="88" cy="80"/>
              </a:xfrm>
              <a:custGeom>
                <a:avLst/>
                <a:gdLst>
                  <a:gd name="T0" fmla="*/ 0 w 88"/>
                  <a:gd name="T1" fmla="*/ 40 h 80"/>
                  <a:gd name="T2" fmla="*/ 88 w 88"/>
                  <a:gd name="T3" fmla="*/ 0 h 80"/>
                  <a:gd name="T4" fmla="*/ 56 w 88"/>
                  <a:gd name="T5" fmla="*/ 40 h 80"/>
                  <a:gd name="T6" fmla="*/ 88 w 88"/>
                  <a:gd name="T7" fmla="*/ 80 h 80"/>
                  <a:gd name="T8" fmla="*/ 0 w 88"/>
                  <a:gd name="T9" fmla="*/ 4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"/>
                  <a:gd name="T16" fmla="*/ 0 h 80"/>
                  <a:gd name="T17" fmla="*/ 88 w 88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" h="80">
                    <a:moveTo>
                      <a:pt x="0" y="40"/>
                    </a:moveTo>
                    <a:lnTo>
                      <a:pt x="88" y="0"/>
                    </a:lnTo>
                    <a:lnTo>
                      <a:pt x="56" y="40"/>
                    </a:lnTo>
                    <a:lnTo>
                      <a:pt x="88" y="8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99"/>
              </a:solidFill>
              <a:ln w="127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4" name="Line 42"/>
              <p:cNvSpPr>
                <a:spLocks noChangeShapeType="1"/>
              </p:cNvSpPr>
              <p:nvPr/>
            </p:nvSpPr>
            <p:spPr bwMode="auto">
              <a:xfrm>
                <a:off x="1358" y="3586"/>
                <a:ext cx="152" cy="1"/>
              </a:xfrm>
              <a:prstGeom prst="line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4" name="Line 44"/>
            <p:cNvSpPr>
              <a:spLocks noChangeShapeType="1"/>
            </p:cNvSpPr>
            <p:nvPr/>
          </p:nvSpPr>
          <p:spPr bwMode="auto">
            <a:xfrm flipH="1">
              <a:off x="1806" y="1978"/>
              <a:ext cx="18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" name="Line 45"/>
            <p:cNvSpPr>
              <a:spLocks noChangeShapeType="1"/>
            </p:cNvSpPr>
            <p:nvPr/>
          </p:nvSpPr>
          <p:spPr bwMode="auto">
            <a:xfrm flipH="1">
              <a:off x="1566" y="1978"/>
              <a:ext cx="18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" name="Line 46"/>
            <p:cNvSpPr>
              <a:spLocks noChangeShapeType="1"/>
            </p:cNvSpPr>
            <p:nvPr/>
          </p:nvSpPr>
          <p:spPr bwMode="auto">
            <a:xfrm flipH="1">
              <a:off x="1326" y="1978"/>
              <a:ext cx="18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" name="Line 47"/>
            <p:cNvSpPr>
              <a:spLocks noChangeShapeType="1"/>
            </p:cNvSpPr>
            <p:nvPr/>
          </p:nvSpPr>
          <p:spPr bwMode="auto">
            <a:xfrm flipH="1">
              <a:off x="1086" y="1978"/>
              <a:ext cx="18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Line 48"/>
            <p:cNvSpPr>
              <a:spLocks noChangeShapeType="1"/>
            </p:cNvSpPr>
            <p:nvPr/>
          </p:nvSpPr>
          <p:spPr bwMode="auto">
            <a:xfrm flipH="1">
              <a:off x="934" y="1978"/>
              <a:ext cx="9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622" y="1778"/>
              <a:ext cx="211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r>
                <a:rPr lang="en-US" altLang="en-US" sz="2800">
                  <a:solidFill>
                    <a:srgbClr val="000000"/>
                  </a:solidFill>
                  <a:latin typeface="Symbol" charset="2"/>
                </a:rPr>
                <a:t>s</a:t>
              </a:r>
              <a:r>
                <a:rPr lang="en-US" altLang="en-US" sz="2800" i="1" baseline="-25000">
                  <a:solidFill>
                    <a:srgbClr val="000000"/>
                  </a:solidFill>
                </a:rPr>
                <a:t>y</a:t>
              </a:r>
              <a:endParaRPr lang="en-US" altLang="en-US" i="1">
                <a:latin typeface="Times" charset="0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622" y="3682"/>
              <a:ext cx="15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r>
                <a:rPr lang="en-US" altLang="en-US">
                  <a:solidFill>
                    <a:srgbClr val="000099"/>
                  </a:solidFill>
                  <a:latin typeface="Symbol" charset="2"/>
                </a:rPr>
                <a:t>e</a:t>
              </a:r>
              <a:r>
                <a:rPr lang="en-US" altLang="en-US" i="1" baseline="-25000">
                  <a:solidFill>
                    <a:srgbClr val="000099"/>
                  </a:solidFill>
                  <a:cs typeface="Arial" charset="0"/>
                </a:rPr>
                <a:t>p</a:t>
              </a:r>
              <a:endParaRPr lang="en-US" altLang="en-US">
                <a:latin typeface="Times" charset="0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794" y="3690"/>
              <a:ext cx="7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r>
                <a:rPr lang="en-US" altLang="en-US">
                  <a:solidFill>
                    <a:srgbClr val="000099"/>
                  </a:solidFill>
                </a:rPr>
                <a:t> = 0.002</a:t>
              </a:r>
              <a:endParaRPr lang="en-US" alt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473" y="1990"/>
              <a:ext cx="532" cy="329"/>
            </a:xfrm>
            <a:custGeom>
              <a:avLst/>
              <a:gdLst>
                <a:gd name="T0" fmla="*/ 0 w 532"/>
                <a:gd name="T1" fmla="*/ 329 h 329"/>
                <a:gd name="T2" fmla="*/ 131 w 532"/>
                <a:gd name="T3" fmla="*/ 161 h 329"/>
                <a:gd name="T4" fmla="*/ 372 w 532"/>
                <a:gd name="T5" fmla="*/ 37 h 329"/>
                <a:gd name="T6" fmla="*/ 532 w 532"/>
                <a:gd name="T7" fmla="*/ 0 h 3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2"/>
                <a:gd name="T13" fmla="*/ 0 h 329"/>
                <a:gd name="T14" fmla="*/ 532 w 532"/>
                <a:gd name="T15" fmla="*/ 329 h 3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2" h="329">
                  <a:moveTo>
                    <a:pt x="0" y="329"/>
                  </a:moveTo>
                  <a:cubicBezTo>
                    <a:pt x="34" y="269"/>
                    <a:pt x="69" y="210"/>
                    <a:pt x="131" y="161"/>
                  </a:cubicBezTo>
                  <a:cubicBezTo>
                    <a:pt x="193" y="112"/>
                    <a:pt x="305" y="64"/>
                    <a:pt x="372" y="37"/>
                  </a:cubicBezTo>
                  <a:cubicBezTo>
                    <a:pt x="439" y="10"/>
                    <a:pt x="485" y="5"/>
                    <a:pt x="532" y="0"/>
                  </a:cubicBezTo>
                </a:path>
              </a:pathLst>
            </a:cu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99801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1103</Words>
  <Application>Microsoft Macintosh PowerPoint</Application>
  <PresentationFormat>Widescreen</PresentationFormat>
  <Paragraphs>347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Symbol</vt:lpstr>
      <vt:lpstr>Times</vt:lpstr>
      <vt:lpstr>Office Theme</vt:lpstr>
      <vt:lpstr>PowerPoint Presentation</vt:lpstr>
      <vt:lpstr>Overview</vt:lpstr>
      <vt:lpstr>Stress and Strain</vt:lpstr>
      <vt:lpstr>Stress-Strain Test (Tensile Test)</vt:lpstr>
      <vt:lpstr>Engineering Stress-Strain Curve</vt:lpstr>
      <vt:lpstr>Deformation</vt:lpstr>
      <vt:lpstr>Elastic Deformation</vt:lpstr>
      <vt:lpstr>Plastic Deformation (Metals)</vt:lpstr>
      <vt:lpstr>Yield Strength, sy</vt:lpstr>
      <vt:lpstr>Yield Strength Determination Methods</vt:lpstr>
      <vt:lpstr>Engineering Stress-Strain Curve</vt:lpstr>
      <vt:lpstr>Elastic and Plastic Deformation   Toughness</vt:lpstr>
      <vt:lpstr>Elastic and Plastic Deformation   Ductility</vt:lpstr>
      <vt:lpstr>Failure Examples</vt:lpstr>
      <vt:lpstr>Failure Types and Tests</vt:lpstr>
      <vt:lpstr>Ductile and Brittle Fracture (Simple Fracture)</vt:lpstr>
      <vt:lpstr>Fracture Mechanism and Fracture Mode</vt:lpstr>
      <vt:lpstr>Fatigue</vt:lpstr>
      <vt:lpstr>Stress Conditions in Fatigue</vt:lpstr>
      <vt:lpstr>Fatigue Test</vt:lpstr>
      <vt:lpstr>S-N Curve I</vt:lpstr>
      <vt:lpstr>S-N Curve II</vt:lpstr>
      <vt:lpstr>S-N Curve III</vt:lpstr>
      <vt:lpstr>Factors Affecting Fatigue Life I</vt:lpstr>
      <vt:lpstr>Factors Affecting Fatigue Life II</vt:lpstr>
      <vt:lpstr>Recommended Reading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Alkhoja, Omar W</cp:lastModifiedBy>
  <cp:revision>9</cp:revision>
  <dcterms:created xsi:type="dcterms:W3CDTF">2017-06-06T00:43:58Z</dcterms:created>
  <dcterms:modified xsi:type="dcterms:W3CDTF">2020-07-02T03:20:17Z</dcterms:modified>
</cp:coreProperties>
</file>